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91" r:id="rId3"/>
    <p:sldId id="272" r:id="rId4"/>
    <p:sldId id="267" r:id="rId5"/>
    <p:sldId id="281" r:id="rId6"/>
    <p:sldId id="282" r:id="rId7"/>
    <p:sldId id="268" r:id="rId8"/>
    <p:sldId id="269" r:id="rId9"/>
    <p:sldId id="270" r:id="rId10"/>
    <p:sldId id="271" r:id="rId11"/>
    <p:sldId id="277" r:id="rId12"/>
    <p:sldId id="278" r:id="rId13"/>
    <p:sldId id="279" r:id="rId14"/>
    <p:sldId id="280" r:id="rId15"/>
    <p:sldId id="275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2" r:id="rId25"/>
  </p:sldIdLst>
  <p:sldSz cx="6858000" cy="9144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BFF9C6"/>
    <a:srgbClr val="1E9632"/>
    <a:srgbClr val="FFFF00"/>
    <a:srgbClr val="99FF99"/>
    <a:srgbClr val="FAF364"/>
    <a:srgbClr val="00FFFF"/>
    <a:srgbClr val="FFCCFF"/>
    <a:srgbClr val="FF9966"/>
    <a:srgbClr val="4BF03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1473" autoAdjust="0"/>
  </p:normalViewPr>
  <p:slideViewPr>
    <p:cSldViewPr>
      <p:cViewPr>
        <p:scale>
          <a:sx n="100" d="100"/>
          <a:sy n="100" d="100"/>
        </p:scale>
        <p:origin x="-1224" y="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BEFE7-C5FD-420E-AC8D-E44DD7AEB6E4}" type="datetimeFigureOut">
              <a:rPr lang="it-IT" smtClean="0"/>
              <a:pPr/>
              <a:t>01/06/2017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C446E-1E8D-4899-8129-5FAA1C3CAACD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C446E-1E8D-4899-8129-5FAA1C3CAACD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C446E-1E8D-4899-8129-5FAA1C3CAACD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C446E-1E8D-4899-8129-5FAA1C3CAACD}" type="slidenum">
              <a:rPr lang="it-IT" smtClean="0"/>
              <a:pPr/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C446E-1E8D-4899-8129-5FAA1C3CAACD}" type="slidenum">
              <a:rPr lang="it-IT" smtClean="0"/>
              <a:pPr/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C446E-1E8D-4899-8129-5FAA1C3CAACD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C446E-1E8D-4899-8129-5FAA1C3CAACD}" type="slidenum">
              <a:rPr lang="it-IT" smtClean="0"/>
              <a:pPr/>
              <a:t>23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094B-8355-496F-B210-6F38925E8192}" type="datetime1">
              <a:rPr lang="it-IT" smtClean="0"/>
              <a:pPr/>
              <a:t>01/06/2017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8781-B3D7-4CFF-88D0-6D1D4C8DCCE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Tm="5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DAD74-875D-4CD5-8A8F-B0934AC72D42}" type="datetime1">
              <a:rPr lang="it-IT" smtClean="0"/>
              <a:pPr/>
              <a:t>01/06/2017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8781-B3D7-4CFF-88D0-6D1D4C8DCCE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Tm="5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3A67-464B-4C5B-82B6-66D34A0635A9}" type="datetime1">
              <a:rPr lang="it-IT" smtClean="0"/>
              <a:pPr/>
              <a:t>01/06/2017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8781-B3D7-4CFF-88D0-6D1D4C8DCCE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Tm="5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0AC1B-0CAF-4E24-BBBF-49C06F1EA38C}" type="datetime1">
              <a:rPr lang="it-IT" smtClean="0"/>
              <a:pPr/>
              <a:t>01/06/2017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8781-B3D7-4CFF-88D0-6D1D4C8DCCE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Tm="5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0FB6-674A-40E9-A488-0ED322746F30}" type="datetime1">
              <a:rPr lang="it-IT" smtClean="0"/>
              <a:pPr/>
              <a:t>01/06/2017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8781-B3D7-4CFF-88D0-6D1D4C8DCCE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Tm="5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49941-5424-462C-B8D2-26129723E81F}" type="datetime1">
              <a:rPr lang="it-IT" smtClean="0"/>
              <a:pPr/>
              <a:t>01/06/2017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8781-B3D7-4CFF-88D0-6D1D4C8DCCE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Tm="5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808CD-334D-456B-9051-941343FF0D93}" type="datetime1">
              <a:rPr lang="it-IT" smtClean="0"/>
              <a:pPr/>
              <a:t>01/06/2017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8781-B3D7-4CFF-88D0-6D1D4C8DCCE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Tm="5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61A29-9F9D-475C-B6C8-6690870CBD00}" type="datetime1">
              <a:rPr lang="it-IT" smtClean="0"/>
              <a:pPr/>
              <a:t>01/06/2017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8781-B3D7-4CFF-88D0-6D1D4C8DCCE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Tm="5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5E828-2E05-4255-B5DC-96D423C3EF16}" type="datetime1">
              <a:rPr lang="it-IT" smtClean="0"/>
              <a:pPr/>
              <a:t>01/06/2017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8781-B3D7-4CFF-88D0-6D1D4C8DCCE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Tm="5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6556-D956-4F24-B39C-F8369B5C2BF6}" type="datetime1">
              <a:rPr lang="it-IT" smtClean="0"/>
              <a:pPr/>
              <a:t>01/06/2017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8781-B3D7-4CFF-88D0-6D1D4C8DCCE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Tm="5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3E0F2-FC12-4921-B26B-7C1AFE50F08D}" type="datetime1">
              <a:rPr lang="it-IT" smtClean="0"/>
              <a:pPr/>
              <a:t>01/06/2017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8781-B3D7-4CFF-88D0-6D1D4C8DCCE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Tm="5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F76F3-CD22-4017-998C-4EFE8089F9BD}" type="datetime1">
              <a:rPr lang="it-IT" smtClean="0"/>
              <a:pPr/>
              <a:t>01/06/2017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A8781-B3D7-4CFF-88D0-6D1D4C8DCCE3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5000">
    <p:dissolv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71480" y="571472"/>
            <a:ext cx="5829300" cy="1952639"/>
          </a:xfrm>
          <a:gradFill flip="none" rotWithShape="1">
            <a:gsLst>
              <a:gs pos="0">
                <a:srgbClr val="66FF33">
                  <a:tint val="66000"/>
                  <a:satMod val="160000"/>
                </a:srgbClr>
              </a:gs>
              <a:gs pos="50000">
                <a:srgbClr val="66FF33">
                  <a:tint val="44500"/>
                  <a:satMod val="160000"/>
                </a:srgbClr>
              </a:gs>
              <a:gs pos="100000">
                <a:srgbClr val="66FF33">
                  <a:tint val="23500"/>
                  <a:satMod val="160000"/>
                </a:srgbClr>
              </a:gs>
            </a:gsLst>
            <a:lin ang="5400000" scaled="1"/>
            <a:tileRect/>
          </a:gradFill>
          <a:ln w="76200">
            <a:solidFill>
              <a:srgbClr val="00B0F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r>
              <a:rPr lang="it-IT" dirty="0" smtClean="0">
                <a:solidFill>
                  <a:srgbClr val="003399"/>
                </a:solidFill>
                <a:latin typeface="Bodoni MT Black" pitchFamily="18" charset="0"/>
              </a:rPr>
              <a:t>BUONARROTI </a:t>
            </a:r>
            <a:br>
              <a:rPr lang="it-IT" dirty="0" smtClean="0">
                <a:solidFill>
                  <a:srgbClr val="003399"/>
                </a:solidFill>
                <a:latin typeface="Bodoni MT Black" pitchFamily="18" charset="0"/>
              </a:rPr>
            </a:br>
            <a:r>
              <a:rPr lang="it-IT" dirty="0" smtClean="0">
                <a:solidFill>
                  <a:srgbClr val="003399"/>
                </a:solidFill>
                <a:latin typeface="Bodoni MT Black" pitchFamily="18" charset="0"/>
              </a:rPr>
              <a:t>IN FESTA</a:t>
            </a:r>
            <a:endParaRPr lang="it-IT" dirty="0">
              <a:solidFill>
                <a:srgbClr val="003399"/>
              </a:solidFill>
              <a:latin typeface="Bodoni MT Black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85728" y="6786578"/>
            <a:ext cx="6054371" cy="1785950"/>
          </a:xfrm>
        </p:spPr>
        <p:txBody>
          <a:bodyPr>
            <a:normAutofit fontScale="92500" lnSpcReduction="10000"/>
          </a:bodyPr>
          <a:lstStyle/>
          <a:p>
            <a:r>
              <a:rPr lang="it-IT" sz="5400" b="1" dirty="0" smtClean="0">
                <a:solidFill>
                  <a:srgbClr val="FF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Eventi e Progetti  </a:t>
            </a:r>
          </a:p>
          <a:p>
            <a:r>
              <a:rPr lang="it-IT" b="1" dirty="0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Scuola Primaria  via Cornelia, 43</a:t>
            </a:r>
          </a:p>
          <a:p>
            <a:r>
              <a:rPr lang="it-IT" b="1" dirty="0" smtClean="0">
                <a:solidFill>
                  <a:srgbClr val="0070C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Anno scolastico 2016/2017</a:t>
            </a:r>
          </a:p>
        </p:txBody>
      </p:sp>
      <p:pic>
        <p:nvPicPr>
          <p:cNvPr id="8" name="Immagine 7" descr="DSC010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94" y="2786050"/>
            <a:ext cx="2357454" cy="1768091"/>
          </a:xfrm>
          <a:prstGeom prst="flowChartAlternateProcess">
            <a:avLst/>
          </a:prstGeom>
          <a:ln w="57150">
            <a:solidFill>
              <a:srgbClr val="FF0000"/>
            </a:solidFill>
          </a:ln>
        </p:spPr>
      </p:pic>
      <p:pic>
        <p:nvPicPr>
          <p:cNvPr id="6" name="Immagine 5" descr="carnevale6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7628" y="2786050"/>
            <a:ext cx="2309785" cy="1732339"/>
          </a:xfrm>
          <a:prstGeom prst="round2Diag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94" y="4857752"/>
            <a:ext cx="2500330" cy="1666886"/>
          </a:xfrm>
          <a:prstGeom prst="snip1Rect">
            <a:avLst/>
          </a:prstGeom>
          <a:solidFill>
            <a:srgbClr val="FFFFFF"/>
          </a:solidFill>
          <a:ln w="762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9" name="Immagine 8" descr="DSC013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24251" y="4714876"/>
            <a:ext cx="2690831" cy="2018124"/>
          </a:xfrm>
          <a:prstGeom prst="ellipse">
            <a:avLst/>
          </a:prstGeom>
          <a:ln w="76200">
            <a:solidFill>
              <a:srgbClr val="00B050"/>
            </a:solidFill>
          </a:ln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7166" y="285720"/>
            <a:ext cx="6172200" cy="2714644"/>
          </a:xfr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it-IT" sz="3200" b="1" dirty="0" smtClean="0">
                <a:ln w="1905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BFF9C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it-IT" sz="3200" b="1" dirty="0" smtClean="0">
                <a:ln w="1905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BFF9C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it-IT" sz="3200" b="1" dirty="0" smtClean="0">
                <a:ln w="1905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BFF9C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it-IT" sz="3200" b="1" dirty="0" smtClean="0">
                <a:ln w="1905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BFF9C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it-IT" sz="3200" b="1" dirty="0" smtClean="0">
                <a:ln w="1905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L’ALBERO </a:t>
            </a:r>
            <a:r>
              <a:rPr lang="it-IT" sz="3200" b="1" dirty="0" err="1" smtClean="0">
                <a:ln w="1905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DI</a:t>
            </a:r>
            <a:r>
              <a:rPr lang="it-IT" sz="3200" b="1" dirty="0" smtClean="0">
                <a:ln w="1905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MUNARI</a:t>
            </a:r>
            <a:r>
              <a:rPr lang="it-IT" sz="3200" b="1" dirty="0" smtClean="0">
                <a:ln w="1905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BFF9C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it-IT" sz="3200" b="1" dirty="0" smtClean="0">
                <a:ln w="1905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BFF9C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Munari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ha insegnato ai bambini che </a:t>
            </a:r>
            <a:r>
              <a:rPr lang="it-IT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 apprende meglio se si sperimenta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Per realizzare un albero si deve tenere presente che il ramo che viene dopo è la metà di quello che lo precede. Nel laboratorio organizzato nella nostra Scuola nell’ambito del Progetto Continuità , si è messa in pratica questa lezione e ciascun bambino, partendo da uno stesso numero di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rettangolini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, ha dato sfogo alla fantasia  ed ha  realizzato la sua personale idea di </a:t>
            </a:r>
            <a:r>
              <a:rPr lang="it-IT" sz="20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albero.</a:t>
            </a:r>
            <a:r>
              <a:rPr lang="it-IT" sz="3200" b="1" dirty="0" smtClean="0">
                <a:ln w="19050">
                  <a:solidFill>
                    <a:srgbClr val="00B05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it-IT" sz="3200" b="1" dirty="0" smtClean="0">
                <a:ln w="19050">
                  <a:solidFill>
                    <a:srgbClr val="00B05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it-IT" sz="3200" b="1" dirty="0" smtClean="0">
                <a:ln w="1905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BFF9C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it-IT" sz="3200" b="1" dirty="0" smtClean="0">
                <a:ln w="1905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BFF9C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it-IT" sz="3200" b="1" dirty="0">
              <a:ln w="19050">
                <a:solidFill>
                  <a:srgbClr val="00B050"/>
                </a:solidFill>
                <a:prstDash val="solid"/>
                <a:miter lim="800000"/>
              </a:ln>
              <a:solidFill>
                <a:srgbClr val="BFF9C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" name="Segnaposto contenuto 8" descr="DSC0111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1209" t="14150" r="11472"/>
          <a:stretch>
            <a:fillRect/>
          </a:stretch>
        </p:blipFill>
        <p:spPr>
          <a:xfrm rot="20625878">
            <a:off x="499650" y="3344965"/>
            <a:ext cx="2217458" cy="1846582"/>
          </a:xfrm>
          <a:ln w="38100">
            <a:solidFill>
              <a:srgbClr val="0070C0"/>
            </a:solidFill>
          </a:ln>
        </p:spPr>
      </p:pic>
      <p:pic>
        <p:nvPicPr>
          <p:cNvPr id="10" name="Segnaposto contenuto 9" descr="DSC0112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r="19339" b="17505"/>
          <a:stretch>
            <a:fillRect/>
          </a:stretch>
        </p:blipFill>
        <p:spPr>
          <a:xfrm rot="698191">
            <a:off x="2714784" y="3270041"/>
            <a:ext cx="2132316" cy="1635607"/>
          </a:xfrm>
          <a:ln w="38100">
            <a:solidFill>
              <a:srgbClr val="0070C0"/>
            </a:solidFill>
          </a:ln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8781-B3D7-4CFF-88D0-6D1D4C8DCCE3}" type="slidenum">
              <a:rPr lang="it-IT" smtClean="0"/>
              <a:pPr/>
              <a:t>10</a:t>
            </a:fld>
            <a:endParaRPr lang="it-IT"/>
          </a:p>
        </p:txBody>
      </p:sp>
      <p:pic>
        <p:nvPicPr>
          <p:cNvPr id="11" name="Immagine 10" descr="DSC011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445396">
            <a:off x="4338333" y="5892963"/>
            <a:ext cx="2146898" cy="161017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2" name="Immagine 11" descr="DSC011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744" y="4857752"/>
            <a:ext cx="2000264" cy="167621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3" name="Immagine 12" descr="DSC01125.JPG"/>
          <p:cNvPicPr>
            <a:picLocks noChangeAspect="1"/>
          </p:cNvPicPr>
          <p:nvPr/>
        </p:nvPicPr>
        <p:blipFill>
          <a:blip r:embed="rId6" cstate="print"/>
          <a:srcRect b="2215"/>
          <a:stretch>
            <a:fillRect/>
          </a:stretch>
        </p:blipFill>
        <p:spPr>
          <a:xfrm rot="4475595">
            <a:off x="249565" y="5492933"/>
            <a:ext cx="2649705" cy="194326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5" name="Immagine 14" descr="DSC01140.JPG"/>
          <p:cNvPicPr>
            <a:picLocks noChangeAspect="1"/>
          </p:cNvPicPr>
          <p:nvPr/>
        </p:nvPicPr>
        <p:blipFill>
          <a:blip r:embed="rId7" cstate="print"/>
          <a:srcRect t="19597" r="39063"/>
          <a:stretch>
            <a:fillRect/>
          </a:stretch>
        </p:blipFill>
        <p:spPr>
          <a:xfrm rot="1442334">
            <a:off x="4666239" y="3612990"/>
            <a:ext cx="1651512" cy="186648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6" name="Immagine 15" descr="DSC0112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43182" y="6715140"/>
            <a:ext cx="2143140" cy="221953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7" name="Ovale 16"/>
          <p:cNvSpPr/>
          <p:nvPr/>
        </p:nvSpPr>
        <p:spPr>
          <a:xfrm>
            <a:off x="6143644" y="4214810"/>
            <a:ext cx="214314" cy="14287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00042" y="500034"/>
            <a:ext cx="6000792" cy="1571636"/>
          </a:xfrm>
          <a:solidFill>
            <a:srgbClr val="FAF364"/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sz="3200" b="1" dirty="0" smtClean="0">
                <a:solidFill>
                  <a:srgbClr val="0070C0"/>
                </a:solidFill>
                <a:latin typeface="Comic Sans MS" pitchFamily="66" charset="0"/>
              </a:rPr>
              <a:t>EMOZIONI </a:t>
            </a:r>
            <a:r>
              <a:rPr lang="it-IT" sz="3200" b="1" dirty="0" err="1" smtClean="0">
                <a:solidFill>
                  <a:srgbClr val="0070C0"/>
                </a:solidFill>
                <a:latin typeface="Comic Sans MS" pitchFamily="66" charset="0"/>
              </a:rPr>
              <a:t>DI</a:t>
            </a:r>
            <a:r>
              <a:rPr lang="it-IT" sz="3200" b="1" dirty="0" smtClean="0">
                <a:solidFill>
                  <a:srgbClr val="0070C0"/>
                </a:solidFill>
                <a:latin typeface="Comic Sans MS" pitchFamily="66" charset="0"/>
              </a:rPr>
              <a:t> CARNEVALE</a:t>
            </a:r>
            <a:endParaRPr lang="it-IT" sz="32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00042" y="2285984"/>
            <a:ext cx="6054371" cy="1809763"/>
          </a:xfr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it-IT" b="1" dirty="0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Il 20 febbraio 2017, giovedì grasso, tutta la scuola Cornelia ha  festeggiato il carnevale. </a:t>
            </a:r>
          </a:p>
          <a:p>
            <a:r>
              <a:rPr lang="it-IT" b="1" dirty="0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Per un giorno gli spazi comuni  si sono trasformati in una grande pista da ballo. I bambini si sono divertiti moltissimo e le insegnanti  si sono messe in gioco sfoggiando dei </a:t>
            </a:r>
            <a:r>
              <a:rPr lang="it-IT" b="1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simpatici </a:t>
            </a:r>
            <a:r>
              <a:rPr lang="it-IT" b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emoticon</a:t>
            </a:r>
            <a:r>
              <a:rPr lang="it-IT" b="1" dirty="0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  <a:p>
            <a:endParaRPr lang="it-IT" b="1" dirty="0" smtClean="0">
              <a:solidFill>
                <a:srgbClr val="002060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8781-B3D7-4CFF-88D0-6D1D4C8DCCE3}" type="slidenum">
              <a:rPr lang="it-IT" smtClean="0"/>
              <a:pPr/>
              <a:t>11</a:t>
            </a:fld>
            <a:endParaRPr lang="it-IT"/>
          </a:p>
        </p:txBody>
      </p:sp>
      <p:pic>
        <p:nvPicPr>
          <p:cNvPr id="7" name="Immagine 6" descr="carnevale7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04" y="4357686"/>
            <a:ext cx="2952771" cy="2214578"/>
          </a:xfrm>
          <a:prstGeom prst="round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9" name="Immagine 8" descr="carnevale 4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76" y="4357686"/>
            <a:ext cx="2952770" cy="2214578"/>
          </a:xfrm>
          <a:prstGeom prst="round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12" name="Immagine 11" descr="carnevale6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38326" y="6367474"/>
            <a:ext cx="3238479" cy="2428860"/>
          </a:xfrm>
          <a:prstGeom prst="round2DiagRect">
            <a:avLst/>
          </a:prstGeom>
          <a:ln w="76200">
            <a:solidFill>
              <a:srgbClr val="FFFF00"/>
            </a:solidFill>
          </a:ln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8781-B3D7-4CFF-88D0-6D1D4C8DCCE3}" type="slidenum">
              <a:rPr lang="it-IT" smtClean="0"/>
              <a:pPr/>
              <a:t>12</a:t>
            </a:fld>
            <a:endParaRPr lang="it-IT"/>
          </a:p>
        </p:txBody>
      </p:sp>
      <p:pic>
        <p:nvPicPr>
          <p:cNvPr id="1026" name="Picture 2" descr="SAM_0582"/>
          <p:cNvPicPr>
            <a:picLocks noChangeAspect="1" noChangeArrowheads="1"/>
          </p:cNvPicPr>
          <p:nvPr/>
        </p:nvPicPr>
        <p:blipFill>
          <a:blip r:embed="rId2" cstate="print"/>
          <a:srcRect l="11072" t="6717" r="21869" b="18053"/>
          <a:stretch>
            <a:fillRect/>
          </a:stretch>
        </p:blipFill>
        <p:spPr bwMode="auto">
          <a:xfrm>
            <a:off x="285728" y="3643306"/>
            <a:ext cx="2735263" cy="2303462"/>
          </a:xfrm>
          <a:prstGeom prst="rect">
            <a:avLst/>
          </a:prstGeom>
          <a:noFill/>
          <a:ln w="76200">
            <a:solidFill>
              <a:srgbClr val="BFF9C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27" name="Picture 3" descr="SAM_0581"/>
          <p:cNvPicPr>
            <a:picLocks noChangeAspect="1" noChangeArrowheads="1"/>
          </p:cNvPicPr>
          <p:nvPr/>
        </p:nvPicPr>
        <p:blipFill>
          <a:blip r:embed="rId3" cstate="print"/>
          <a:srcRect l="10611" t="20572" r="15675" b="19926"/>
          <a:stretch>
            <a:fillRect/>
          </a:stretch>
        </p:blipFill>
        <p:spPr bwMode="auto">
          <a:xfrm>
            <a:off x="3214686" y="3929058"/>
            <a:ext cx="3286148" cy="1990779"/>
          </a:xfrm>
          <a:prstGeom prst="rect">
            <a:avLst/>
          </a:prstGeom>
          <a:noFill/>
          <a:ln w="76200">
            <a:solidFill>
              <a:srgbClr val="BFF9C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28" name="Picture 4" descr="SAM_0579"/>
          <p:cNvPicPr>
            <a:picLocks noChangeAspect="1" noChangeArrowheads="1"/>
          </p:cNvPicPr>
          <p:nvPr/>
        </p:nvPicPr>
        <p:blipFill>
          <a:blip r:embed="rId4" cstate="print"/>
          <a:srcRect l="8067" t="24225" r="8768" b="14542"/>
          <a:stretch>
            <a:fillRect/>
          </a:stretch>
        </p:blipFill>
        <p:spPr bwMode="auto">
          <a:xfrm>
            <a:off x="1000108" y="6215073"/>
            <a:ext cx="4857784" cy="2684171"/>
          </a:xfrm>
          <a:prstGeom prst="rect">
            <a:avLst/>
          </a:prstGeom>
          <a:noFill/>
          <a:ln w="76200">
            <a:solidFill>
              <a:srgbClr val="BFF9C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57166" y="357158"/>
            <a:ext cx="6086496" cy="1638850"/>
          </a:xfrm>
          <a:prstGeom prst="rect">
            <a:avLst/>
          </a:prstGeom>
          <a:solidFill>
            <a:srgbClr val="BFF9C6"/>
          </a:solidFill>
          <a:ln w="57150">
            <a:solidFill>
              <a:srgbClr val="66FF33"/>
            </a:solidFill>
            <a:miter lim="800000"/>
            <a:headEnd/>
            <a:tailEnd/>
          </a:ln>
          <a:effectLst/>
        </p:spPr>
        <p:txBody>
          <a:bodyPr vert="horz" wrap="square" lIns="92046" tIns="126960" rIns="91440" bIns="6348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2000" b="1" dirty="0" smtClean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CLASSE IV B</a:t>
            </a:r>
            <a:r>
              <a:rPr lang="it-IT" sz="2000" b="1" i="1" dirty="0" smtClean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it-IT" sz="2000" b="1" i="1" dirty="0" smtClean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it-IT" sz="2000" b="1" dirty="0" smtClean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Recita di fine anno </a:t>
            </a:r>
            <a:r>
              <a:rPr lang="it-IT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it-IT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it-IT" sz="3600" b="1" i="1" dirty="0" smtClean="0">
                <a:ln w="381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IL RE ADDORMENTATO</a:t>
            </a:r>
            <a:r>
              <a:rPr lang="it-IT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it-IT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kumimoji="0" lang="it-IT" sz="1800" b="1" i="0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85728" y="2071670"/>
            <a:ext cx="61436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i="1" dirty="0" smtClean="0">
                <a:solidFill>
                  <a:srgbClr val="943634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Tutti gli alunni della classe IV B hanno contribuito a mettere in scena la fiaba: </a:t>
            </a:r>
            <a:r>
              <a:rPr lang="it-IT" sz="2400" b="1" i="1" dirty="0" smtClean="0">
                <a:solidFill>
                  <a:srgbClr val="943634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“Il re addormentato”. C</a:t>
            </a:r>
            <a:r>
              <a:rPr lang="it-IT" b="1" i="1" dirty="0" smtClean="0">
                <a:solidFill>
                  <a:srgbClr val="943634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ome sempre, hanno mostrato un grande impegno e la gioia di lavorare tutti insieme!</a:t>
            </a:r>
            <a:endParaRPr lang="it-IT" dirty="0"/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 28" descr="foto1.jpg"/>
          <p:cNvPicPr>
            <a:picLocks noChangeAspect="1"/>
          </p:cNvPicPr>
          <p:nvPr/>
        </p:nvPicPr>
        <p:blipFill>
          <a:blip r:embed="rId3" cstate="print"/>
          <a:srcRect l="11932"/>
          <a:stretch>
            <a:fillRect/>
          </a:stretch>
        </p:blipFill>
        <p:spPr>
          <a:xfrm rot="5400000">
            <a:off x="1547799" y="3667118"/>
            <a:ext cx="3690961" cy="264320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7166" y="357158"/>
            <a:ext cx="6172200" cy="928694"/>
          </a:xfr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>
                <a:ln>
                  <a:solidFill>
                    <a:srgbClr val="0070C0"/>
                  </a:solidFill>
                </a:ln>
              </a:rPr>
              <a:t>Poesie in rima per la festa della mamma </a:t>
            </a:r>
            <a:br>
              <a:rPr lang="it-IT" sz="2400" dirty="0" smtClean="0">
                <a:ln>
                  <a:solidFill>
                    <a:srgbClr val="0070C0"/>
                  </a:solidFill>
                </a:ln>
              </a:rPr>
            </a:br>
            <a:r>
              <a:rPr lang="it-IT" sz="2400" dirty="0" smtClean="0">
                <a:ln>
                  <a:solidFill>
                    <a:srgbClr val="0070C0"/>
                  </a:solidFill>
                </a:ln>
              </a:rPr>
              <a:t>Classe IV A</a:t>
            </a:r>
            <a:r>
              <a:rPr lang="it-IT" sz="3600" dirty="0" smtClean="0"/>
              <a:t/>
            </a:r>
            <a:br>
              <a:rPr lang="it-IT" sz="3600" dirty="0" smtClean="0"/>
            </a:br>
            <a:endParaRPr lang="it-IT" sz="3600" dirty="0">
              <a:solidFill>
                <a:srgbClr val="00206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8781-B3D7-4CFF-88D0-6D1D4C8DCCE3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 rot="20877062">
            <a:off x="270971" y="4616048"/>
            <a:ext cx="2474329" cy="2077164"/>
          </a:xfrm>
          <a:prstGeom prst="roundRect">
            <a:avLst/>
          </a:prstGeom>
          <a:solidFill>
            <a:srgbClr val="99FF99"/>
          </a:solidFill>
          <a:ln w="57150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Mamma mia tu sei la migliore</a:t>
            </a:r>
            <a:endParaRPr lang="it-IT" sz="12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Ti voglio bene con tutto il mio cuore</a:t>
            </a:r>
            <a:endParaRPr lang="it-IT" sz="12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Sei dolce come un biscottino e </a:t>
            </a:r>
            <a:endParaRPr lang="it-IT" sz="12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come un pulcino</a:t>
            </a:r>
            <a:endParaRPr lang="it-IT" sz="12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Ti regalo il mio cuore </a:t>
            </a:r>
            <a:endParaRPr lang="it-IT" sz="12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Con tutto il mio amore.</a:t>
            </a:r>
            <a:endParaRPr lang="it-IT" sz="12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ttangolo arrotondato 19"/>
          <p:cNvSpPr/>
          <p:nvPr/>
        </p:nvSpPr>
        <p:spPr>
          <a:xfrm rot="20372682">
            <a:off x="291138" y="2708405"/>
            <a:ext cx="2657060" cy="1328023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Mamma tu sei bella come una rotella</a:t>
            </a:r>
            <a:endParaRPr lang="it-IT" sz="12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Brilli come una padella ma </a:t>
            </a:r>
            <a:endParaRPr lang="it-IT" sz="12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Sei dolce come la nutella e </a:t>
            </a:r>
            <a:endParaRPr lang="it-IT" sz="12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Riempi il mio cuore con tanto amore.</a:t>
            </a:r>
            <a:endParaRPr lang="it-IT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ttangolo arrotondato 21"/>
          <p:cNvSpPr/>
          <p:nvPr/>
        </p:nvSpPr>
        <p:spPr>
          <a:xfrm rot="648840">
            <a:off x="3639844" y="1570498"/>
            <a:ext cx="3140626" cy="1123712"/>
          </a:xfrm>
          <a:prstGeom prst="roundRect">
            <a:avLst/>
          </a:prstGeom>
          <a:solidFill>
            <a:srgbClr val="FFCCFF"/>
          </a:solidFill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Mamma  sei la mia stella </a:t>
            </a:r>
            <a:endParaRPr lang="it-IT" sz="12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Sei dolce come una caramella.</a:t>
            </a:r>
            <a:endParaRPr lang="it-IT" sz="12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Mi riempi il cuore di tanto amore</a:t>
            </a:r>
            <a:endParaRPr lang="it-IT" sz="12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e da grande grazie a te sarò un signore.</a:t>
            </a:r>
            <a:endParaRPr lang="it-IT" sz="12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Sei divertente e molto intelligente.</a:t>
            </a:r>
            <a:endParaRPr lang="it-IT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ttangolo arrotondato 22"/>
          <p:cNvSpPr/>
          <p:nvPr/>
        </p:nvSpPr>
        <p:spPr>
          <a:xfrm rot="21208966">
            <a:off x="551177" y="1433165"/>
            <a:ext cx="2714644" cy="919401"/>
          </a:xfrm>
          <a:prstGeom prst="roundRect">
            <a:avLst/>
          </a:prstGeom>
          <a:solidFill>
            <a:srgbClr val="BFF9C6"/>
          </a:solidFill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200" dirty="0" smtClean="0">
                <a:latin typeface="Arial" pitchFamily="34" charset="0"/>
                <a:cs typeface="Arial" pitchFamily="34" charset="0"/>
              </a:rPr>
              <a:t>Mamma, sei bella come </a:t>
            </a:r>
          </a:p>
          <a:p>
            <a:pPr>
              <a:buNone/>
            </a:pPr>
            <a:r>
              <a:rPr lang="it-IT" sz="1200" dirty="0" smtClean="0">
                <a:latin typeface="Arial" pitchFamily="34" charset="0"/>
                <a:cs typeface="Arial" pitchFamily="34" charset="0"/>
              </a:rPr>
              <a:t>La Stellina della mia sorellina</a:t>
            </a:r>
          </a:p>
          <a:p>
            <a:pPr>
              <a:buNone/>
            </a:pPr>
            <a:r>
              <a:rPr lang="it-IT" sz="1200" dirty="0" smtClean="0">
                <a:latin typeface="Arial" pitchFamily="34" charset="0"/>
                <a:cs typeface="Arial" pitchFamily="34" charset="0"/>
              </a:rPr>
              <a:t>Flaminia</a:t>
            </a:r>
          </a:p>
          <a:p>
            <a:pPr>
              <a:buNone/>
            </a:pPr>
            <a:r>
              <a:rPr lang="it-IT" sz="1200" dirty="0" smtClean="0">
                <a:latin typeface="Arial" pitchFamily="34" charset="0"/>
                <a:cs typeface="Arial" pitchFamily="34" charset="0"/>
              </a:rPr>
              <a:t>Ti voglio bene mammina mia.</a:t>
            </a:r>
          </a:p>
        </p:txBody>
      </p:sp>
      <p:sp>
        <p:nvSpPr>
          <p:cNvPr id="24" name="Rettangolo arrotondato 23"/>
          <p:cNvSpPr/>
          <p:nvPr/>
        </p:nvSpPr>
        <p:spPr>
          <a:xfrm rot="1292056">
            <a:off x="4111637" y="4455301"/>
            <a:ext cx="2455405" cy="1328023"/>
          </a:xfrm>
          <a:prstGeom prst="roundRect">
            <a:avLst/>
          </a:prstGeom>
          <a:solidFill>
            <a:srgbClr val="BFF9C6"/>
          </a:solidFill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200" dirty="0" smtClean="0">
                <a:latin typeface="Arial" pitchFamily="34" charset="0"/>
                <a:cs typeface="Arial" pitchFamily="34" charset="0"/>
              </a:rPr>
              <a:t>La mia mamma è bella</a:t>
            </a:r>
          </a:p>
          <a:p>
            <a:pPr>
              <a:buNone/>
            </a:pPr>
            <a:r>
              <a:rPr lang="it-IT" sz="1200" dirty="0" smtClean="0">
                <a:latin typeface="Arial" pitchFamily="34" charset="0"/>
                <a:cs typeface="Arial" pitchFamily="34" charset="0"/>
              </a:rPr>
              <a:t>Come una stella</a:t>
            </a:r>
          </a:p>
          <a:p>
            <a:pPr>
              <a:buNone/>
            </a:pPr>
            <a:r>
              <a:rPr lang="it-IT" sz="1200" dirty="0" smtClean="0">
                <a:latin typeface="Arial" pitchFamily="34" charset="0"/>
                <a:cs typeface="Arial" pitchFamily="34" charset="0"/>
              </a:rPr>
              <a:t>Quando sei triste</a:t>
            </a:r>
          </a:p>
          <a:p>
            <a:pPr>
              <a:buNone/>
            </a:pPr>
            <a:r>
              <a:rPr lang="it-IT" sz="1200" dirty="0" smtClean="0">
                <a:latin typeface="Arial" pitchFamily="34" charset="0"/>
                <a:cs typeface="Arial" pitchFamily="34" charset="0"/>
              </a:rPr>
              <a:t>Tu mi vuoi bene</a:t>
            </a:r>
          </a:p>
          <a:p>
            <a:pPr>
              <a:buNone/>
            </a:pPr>
            <a:r>
              <a:rPr lang="it-IT" sz="1200" dirty="0" smtClean="0">
                <a:latin typeface="Arial" pitchFamily="34" charset="0"/>
                <a:cs typeface="Arial" pitchFamily="34" charset="0"/>
              </a:rPr>
              <a:t>Come te non c è nessuno</a:t>
            </a:r>
          </a:p>
          <a:p>
            <a:pPr>
              <a:buNone/>
            </a:pPr>
            <a:r>
              <a:rPr lang="it-IT" sz="1200" dirty="0" smtClean="0">
                <a:latin typeface="Arial" pitchFamily="34" charset="0"/>
                <a:cs typeface="Arial" pitchFamily="34" charset="0"/>
              </a:rPr>
              <a:t>Ma come noi c’è qualcuno </a:t>
            </a:r>
          </a:p>
        </p:txBody>
      </p:sp>
      <p:sp>
        <p:nvSpPr>
          <p:cNvPr id="25" name="Rettangolo arrotondato 24"/>
          <p:cNvSpPr/>
          <p:nvPr/>
        </p:nvSpPr>
        <p:spPr>
          <a:xfrm rot="1666777">
            <a:off x="3729761" y="6073137"/>
            <a:ext cx="2629878" cy="1940957"/>
          </a:xfrm>
          <a:prstGeom prst="roundRect">
            <a:avLst/>
          </a:prstGeom>
          <a:solidFill>
            <a:srgbClr val="FFCCFF"/>
          </a:solidFill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La mamme è bella </a:t>
            </a:r>
            <a:endParaRPr lang="it-IT" sz="12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Più di una stella</a:t>
            </a:r>
            <a:endParaRPr lang="it-IT" sz="12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Ti sarà  sempre vicina</a:t>
            </a:r>
            <a:endParaRPr lang="it-IT" sz="12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Perché sei la mia mammina</a:t>
            </a:r>
            <a:endParaRPr lang="it-IT" sz="12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Quando sono triste tu</a:t>
            </a:r>
            <a:endParaRPr lang="it-IT" sz="12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Mi rincuori</a:t>
            </a:r>
            <a:endParaRPr lang="it-IT" sz="12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Con i tuoi gesti pieni d’amore</a:t>
            </a:r>
            <a:endParaRPr lang="it-IT" sz="12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Sarai sempre la numero 1</a:t>
            </a:r>
            <a:endParaRPr lang="it-IT" sz="12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E come te non c’è nessuno</a:t>
            </a:r>
          </a:p>
        </p:txBody>
      </p:sp>
      <p:sp>
        <p:nvSpPr>
          <p:cNvPr id="14" name="CasellaDiTesto 13"/>
          <p:cNvSpPr txBox="1"/>
          <p:nvPr/>
        </p:nvSpPr>
        <p:spPr>
          <a:xfrm rot="885094">
            <a:off x="4193496" y="2922547"/>
            <a:ext cx="2357454" cy="125991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dirty="0" smtClean="0">
                <a:latin typeface="Arial" pitchFamily="34" charset="0"/>
                <a:cs typeface="Arial" pitchFamily="34" charset="0"/>
              </a:rPr>
              <a:t>Sei dolce come la nutella</a:t>
            </a:r>
          </a:p>
          <a:p>
            <a:r>
              <a:rPr lang="it-IT" sz="1200" dirty="0" smtClean="0">
                <a:latin typeface="Arial" pitchFamily="34" charset="0"/>
                <a:cs typeface="Arial" pitchFamily="34" charset="0"/>
              </a:rPr>
              <a:t>Brilli come la padella</a:t>
            </a:r>
          </a:p>
          <a:p>
            <a:r>
              <a:rPr lang="it-IT" sz="1200" dirty="0" smtClean="0">
                <a:latin typeface="Arial" pitchFamily="34" charset="0"/>
                <a:cs typeface="Arial" pitchFamily="34" charset="0"/>
              </a:rPr>
              <a:t>Sei veloce come una rotella</a:t>
            </a:r>
          </a:p>
          <a:p>
            <a:r>
              <a:rPr lang="it-IT" sz="1200" dirty="0" smtClean="0">
                <a:latin typeface="Arial" pitchFamily="34" charset="0"/>
                <a:cs typeface="Arial" pitchFamily="34" charset="0"/>
              </a:rPr>
              <a:t>Ti voglio bene.</a:t>
            </a:r>
          </a:p>
          <a:p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 rot="21051384">
            <a:off x="1130732" y="6897028"/>
            <a:ext cx="2436231" cy="1838801"/>
          </a:xfrm>
          <a:prstGeom prst="roundRect">
            <a:avLst/>
          </a:prstGeom>
          <a:solidFill>
            <a:srgbClr val="FAF364"/>
          </a:solidFill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dirty="0" smtClean="0">
                <a:latin typeface="Arial" pitchFamily="34" charset="0"/>
                <a:cs typeface="Arial" pitchFamily="34" charset="0"/>
              </a:rPr>
              <a:t>Mamma brilli come una stella</a:t>
            </a:r>
          </a:p>
          <a:p>
            <a:r>
              <a:rPr lang="it-IT" sz="1200" dirty="0" smtClean="0">
                <a:latin typeface="Arial" pitchFamily="34" charset="0"/>
                <a:cs typeface="Arial" pitchFamily="34" charset="0"/>
              </a:rPr>
              <a:t>Sei tu che mi ispiri con la tua saggezza </a:t>
            </a:r>
          </a:p>
          <a:p>
            <a:r>
              <a:rPr lang="it-IT" sz="1200" dirty="0" smtClean="0">
                <a:latin typeface="Arial" pitchFamily="34" charset="0"/>
                <a:cs typeface="Arial" pitchFamily="34" charset="0"/>
              </a:rPr>
              <a:t>E sei più dolce della nutella</a:t>
            </a:r>
          </a:p>
          <a:p>
            <a:r>
              <a:rPr lang="it-IT" sz="1200" dirty="0" smtClean="0">
                <a:latin typeface="Arial" pitchFamily="34" charset="0"/>
                <a:cs typeface="Arial" pitchFamily="34" charset="0"/>
              </a:rPr>
              <a:t>Ogni giorno mi illumini con la tua bellezza</a:t>
            </a:r>
          </a:p>
          <a:p>
            <a:r>
              <a:rPr lang="it-IT" sz="1200" dirty="0" smtClean="0">
                <a:latin typeface="Arial" pitchFamily="34" charset="0"/>
                <a:cs typeface="Arial" pitchFamily="34" charset="0"/>
              </a:rPr>
              <a:t>Ti voglio bene.</a:t>
            </a:r>
          </a:p>
          <a:p>
            <a:endParaRPr lang="it-IT" dirty="0"/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604" y="214282"/>
            <a:ext cx="5786478" cy="928694"/>
          </a:xfrm>
          <a:ln w="76200">
            <a:solidFill>
              <a:srgbClr val="00B0F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it-IT" sz="2800" dirty="0" smtClean="0"/>
              <a:t>Campo scuola Classi IIIA e IIIB</a:t>
            </a:r>
            <a:br>
              <a:rPr lang="it-IT" sz="2800" dirty="0" smtClean="0"/>
            </a:br>
            <a:r>
              <a:rPr lang="it-IT" sz="2800" dirty="0" smtClean="0"/>
              <a:t> 11-12 Aprile 2017 </a:t>
            </a:r>
            <a:endParaRPr lang="it-IT" sz="280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8781-B3D7-4CFF-88D0-6D1D4C8DCCE3}" type="slidenum">
              <a:rPr lang="it-IT" smtClean="0"/>
              <a:pPr/>
              <a:t>14</a:t>
            </a:fld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0006" t="25396" r="35010" b="14993"/>
          <a:stretch>
            <a:fillRect/>
          </a:stretch>
        </p:blipFill>
        <p:spPr bwMode="auto">
          <a:xfrm>
            <a:off x="428604" y="5786446"/>
            <a:ext cx="1783236" cy="157510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30008" b="4997"/>
          <a:stretch>
            <a:fillRect/>
          </a:stretch>
        </p:blipFill>
        <p:spPr bwMode="auto">
          <a:xfrm>
            <a:off x="428604" y="7358082"/>
            <a:ext cx="1785950" cy="149224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52" y="2857488"/>
            <a:ext cx="2428892" cy="161926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2" name="CasellaDiTesto 11"/>
          <p:cNvSpPr txBox="1"/>
          <p:nvPr/>
        </p:nvSpPr>
        <p:spPr>
          <a:xfrm>
            <a:off x="357166" y="1357291"/>
            <a:ext cx="585791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300" i="1" dirty="0" smtClean="0">
                <a:latin typeface="Arial" pitchFamily="34" charset="0"/>
                <a:cs typeface="Arial" pitchFamily="34" charset="0"/>
              </a:rPr>
              <a:t>Quest'anno per la prima volta siamo andati al </a:t>
            </a:r>
            <a:r>
              <a:rPr lang="it-IT" sz="1300" i="1" dirty="0" err="1" smtClean="0">
                <a:latin typeface="Arial" pitchFamily="34" charset="0"/>
                <a:cs typeface="Arial" pitchFamily="34" charset="0"/>
              </a:rPr>
              <a:t>camposcuola</a:t>
            </a:r>
            <a:r>
              <a:rPr lang="it-IT" sz="1300" i="1" dirty="0" smtClean="0">
                <a:latin typeface="Arial" pitchFamily="34" charset="0"/>
                <a:cs typeface="Arial" pitchFamily="34" charset="0"/>
              </a:rPr>
              <a:t>!!!! E' stata un'</a:t>
            </a:r>
            <a:r>
              <a:rPr lang="it-IT" sz="1300" i="1" dirty="0" err="1" smtClean="0">
                <a:latin typeface="Arial" pitchFamily="34" charset="0"/>
                <a:cs typeface="Arial" pitchFamily="34" charset="0"/>
              </a:rPr>
              <a:t>eperienza</a:t>
            </a:r>
            <a:r>
              <a:rPr lang="it-IT" sz="1300" i="1" dirty="0" smtClean="0">
                <a:latin typeface="Arial" pitchFamily="34" charset="0"/>
                <a:cs typeface="Arial" pitchFamily="34" charset="0"/>
              </a:rPr>
              <a:t> fantastica ci siamo divertiti tantissimo  e abbiamo fatto moltissime cose!!! </a:t>
            </a:r>
          </a:p>
          <a:p>
            <a:pPr algn="just"/>
            <a:r>
              <a:rPr lang="it-IT" sz="1300" i="1" dirty="0" smtClean="0">
                <a:latin typeface="Arial" pitchFamily="34" charset="0"/>
                <a:cs typeface="Arial" pitchFamily="34" charset="0"/>
              </a:rPr>
              <a:t>Siamo partiti l' 11 Aprile appuntamento alle 7:30 davanti scuola; il tempo di caricare i bagagli e di fare i controlli richiesti e necessari e ....via si parte!!!! </a:t>
            </a:r>
            <a:r>
              <a:rPr lang="it-IT" sz="1300" b="1" i="1" dirty="0" smtClean="0">
                <a:latin typeface="Arial" pitchFamily="34" charset="0"/>
                <a:cs typeface="Arial" pitchFamily="34" charset="0"/>
              </a:rPr>
              <a:t>Destinazione Centro di archeologia sperimentale </a:t>
            </a:r>
            <a:r>
              <a:rPr lang="it-IT" sz="1300" b="1" i="1" dirty="0" err="1" smtClean="0">
                <a:latin typeface="Arial" pitchFamily="34" charset="0"/>
                <a:cs typeface="Arial" pitchFamily="34" charset="0"/>
              </a:rPr>
              <a:t>Antiquitates</a:t>
            </a:r>
            <a:r>
              <a:rPr lang="it-IT" sz="1300" b="1" i="1" dirty="0" smtClean="0">
                <a:latin typeface="Arial" pitchFamily="34" charset="0"/>
                <a:cs typeface="Arial" pitchFamily="34" charset="0"/>
              </a:rPr>
              <a:t>, presso Civitella </a:t>
            </a:r>
            <a:r>
              <a:rPr lang="it-IT" sz="1300" b="1" i="1" dirty="0" err="1" smtClean="0">
                <a:latin typeface="Arial" pitchFamily="34" charset="0"/>
                <a:cs typeface="Arial" pitchFamily="34" charset="0"/>
              </a:rPr>
              <a:t>Cesi</a:t>
            </a:r>
            <a:r>
              <a:rPr lang="it-IT" sz="1300" b="1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it-IT" sz="1300" b="1" i="1" dirty="0" err="1" smtClean="0">
                <a:latin typeface="Arial" pitchFamily="34" charset="0"/>
                <a:cs typeface="Arial" pitchFamily="34" charset="0"/>
              </a:rPr>
              <a:t>Blera</a:t>
            </a:r>
            <a:r>
              <a:rPr lang="it-IT" sz="1300" b="1" i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it-IT" sz="1300" dirty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57166" y="2857489"/>
            <a:ext cx="3286148" cy="30623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ndale Sans UI"/>
                <a:cs typeface="Arial" pitchFamily="34" charset="0"/>
              </a:rPr>
              <a:t>Appena arrivati abbiamo posato i bagagli poi siamo subito partiti alla scoperta della </a:t>
            </a:r>
            <a:r>
              <a:rPr kumimoji="0" lang="it-IT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ndale Sans UI"/>
                <a:cs typeface="Arial" pitchFamily="34" charset="0"/>
              </a:rPr>
              <a:t>Preistoria.</a:t>
            </a:r>
            <a:endParaRPr kumimoji="0" lang="it-IT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ndale Sans UI"/>
                <a:cs typeface="Arial" pitchFamily="34" charset="0"/>
              </a:rPr>
              <a:t>Come prima cosa abbiamo visitato una </a:t>
            </a:r>
            <a:r>
              <a:rPr kumimoji="0" lang="it-IT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ndale Sans UI"/>
                <a:cs typeface="Arial" pitchFamily="34" charset="0"/>
              </a:rPr>
              <a:t>caverna</a:t>
            </a:r>
            <a:r>
              <a:rPr kumimoji="0" lang="it-IT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ndale Sans UI"/>
                <a:cs typeface="Arial" pitchFamily="34" charset="0"/>
              </a:rPr>
              <a:t> preistorica e la nostra guida ci ha spiegato gli utensili che venivano utilizzati dall'uomo primitiv</a:t>
            </a:r>
            <a:r>
              <a:rPr lang="it-IT" sz="1300" dirty="0" smtClean="0">
                <a:latin typeface="Arial" pitchFamily="34" charset="0"/>
                <a:ea typeface="Andale Sans UI"/>
                <a:cs typeface="Arial" pitchFamily="34" charset="0"/>
              </a:rPr>
              <a:t>o.</a:t>
            </a:r>
            <a:endParaRPr kumimoji="0" lang="it-IT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ndale Sans UI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300" dirty="0" smtClean="0">
                <a:latin typeface="Arial" pitchFamily="34" charset="0"/>
                <a:ea typeface="Andale Sans UI"/>
                <a:cs typeface="Arial" pitchFamily="34" charset="0"/>
              </a:rPr>
              <a:t>Subito dopo ci siamo messi nei panni dei </a:t>
            </a:r>
            <a:r>
              <a:rPr lang="it-IT" sz="1300" b="1" dirty="0" smtClean="0">
                <a:latin typeface="Arial" pitchFamily="34" charset="0"/>
                <a:ea typeface="Andale Sans UI"/>
                <a:cs typeface="Arial" pitchFamily="34" charset="0"/>
              </a:rPr>
              <a:t>piccoli archeologi </a:t>
            </a:r>
            <a:r>
              <a:rPr lang="it-IT" sz="1300" dirty="0" smtClean="0">
                <a:latin typeface="Arial" pitchFamily="34" charset="0"/>
                <a:ea typeface="Andale Sans UI"/>
                <a:cs typeface="Arial" pitchFamily="34" charset="0"/>
              </a:rPr>
              <a:t>e con un pennellino, una paletta, un secchiello e soprattutto con tanta pazienza siamo andati alla ricerca di reperti, che </a:t>
            </a:r>
            <a:r>
              <a:rPr lang="it-IT" sz="1300" dirty="0" err="1" smtClean="0">
                <a:latin typeface="Arial" pitchFamily="34" charset="0"/>
                <a:ea typeface="Andale Sans UI"/>
                <a:cs typeface="Arial" pitchFamily="34" charset="0"/>
              </a:rPr>
              <a:t>meticolasamente</a:t>
            </a:r>
            <a:r>
              <a:rPr lang="it-IT" sz="1300" dirty="0" smtClean="0">
                <a:latin typeface="Arial" pitchFamily="34" charset="0"/>
                <a:ea typeface="Andale Sans UI"/>
                <a:cs typeface="Arial" pitchFamily="34" charset="0"/>
              </a:rPr>
              <a:t> abbiamo catalogato su un foglio.</a:t>
            </a:r>
            <a:endParaRPr lang="it-IT" sz="13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t="14507"/>
          <a:stretch>
            <a:fillRect/>
          </a:stretch>
        </p:blipFill>
        <p:spPr bwMode="auto">
          <a:xfrm>
            <a:off x="3714752" y="4500562"/>
            <a:ext cx="2428892" cy="126297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2285992" y="5786447"/>
            <a:ext cx="3857652" cy="2169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it-IT" sz="1300" dirty="0" smtClean="0">
                <a:latin typeface="Arial" pitchFamily="34" charset="0"/>
                <a:cs typeface="Arial" pitchFamily="34" charset="0"/>
              </a:rPr>
              <a:t>Ed eccoci finalmente nei panni dei veri </a:t>
            </a:r>
            <a:r>
              <a:rPr lang="it-IT" sz="1300" b="1" dirty="0" smtClean="0">
                <a:latin typeface="Arial" pitchFamily="34" charset="0"/>
                <a:cs typeface="Arial" pitchFamily="34" charset="0"/>
              </a:rPr>
              <a:t>uomini primitivi,</a:t>
            </a:r>
            <a:r>
              <a:rPr lang="it-IT" sz="1300" dirty="0" smtClean="0">
                <a:latin typeface="Arial" pitchFamily="34" charset="0"/>
                <a:cs typeface="Arial" pitchFamily="34" charset="0"/>
              </a:rPr>
              <a:t> pronti a capire come </a:t>
            </a:r>
            <a:r>
              <a:rPr lang="it-IT" sz="1300" b="1" dirty="0" smtClean="0">
                <a:latin typeface="Arial" pitchFamily="34" charset="0"/>
                <a:cs typeface="Arial" pitchFamily="34" charset="0"/>
              </a:rPr>
              <a:t>cacciavano</a:t>
            </a:r>
            <a:r>
              <a:rPr lang="it-IT" sz="1300" dirty="0" smtClean="0">
                <a:latin typeface="Arial" pitchFamily="34" charset="0"/>
                <a:cs typeface="Arial" pitchFamily="34" charset="0"/>
              </a:rPr>
              <a:t>...</a:t>
            </a:r>
          </a:p>
          <a:p>
            <a:pPr algn="just"/>
            <a:r>
              <a:rPr lang="it-IT" sz="1300" dirty="0" smtClean="0">
                <a:latin typeface="Arial" pitchFamily="34" charset="0"/>
                <a:cs typeface="Arial" pitchFamily="34" charset="0"/>
              </a:rPr>
              <a:t>Prima abbiamo provato il </a:t>
            </a:r>
            <a:r>
              <a:rPr lang="it-IT" sz="1300" b="1" dirty="0" smtClean="0">
                <a:latin typeface="Arial" pitchFamily="34" charset="0"/>
                <a:cs typeface="Arial" pitchFamily="34" charset="0"/>
              </a:rPr>
              <a:t>lancio del propulsore </a:t>
            </a:r>
            <a:r>
              <a:rPr lang="it-IT" sz="1300" dirty="0" smtClean="0">
                <a:latin typeface="Arial" pitchFamily="34" charset="0"/>
                <a:cs typeface="Arial" pitchFamily="34" charset="0"/>
              </a:rPr>
              <a:t>a poi con il </a:t>
            </a:r>
            <a:r>
              <a:rPr lang="it-IT" sz="1300" b="1" dirty="0" smtClean="0">
                <a:latin typeface="Arial" pitchFamily="34" charset="0"/>
                <a:cs typeface="Arial" pitchFamily="34" charset="0"/>
              </a:rPr>
              <a:t>tiro con l'arco</a:t>
            </a:r>
            <a:r>
              <a:rPr lang="it-IT" sz="13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it-IT" sz="1300" dirty="0" smtClean="0">
                <a:latin typeface="Arial" pitchFamily="34" charset="0"/>
                <a:cs typeface="Arial" pitchFamily="34" charset="0"/>
              </a:rPr>
              <a:t>Beh diciamo che se avessimo dovuto cenare con ciò che avevamo cacciato, saremmo andati a dormire a digiuno!!!!!</a:t>
            </a:r>
          </a:p>
          <a:p>
            <a:pPr algn="just"/>
            <a:r>
              <a:rPr lang="it-IT" sz="1300" dirty="0" smtClean="0">
                <a:latin typeface="Arial" pitchFamily="34" charset="0"/>
                <a:cs typeface="Arial" pitchFamily="34" charset="0"/>
              </a:rPr>
              <a:t>I laboratori sono tanti: come non provare gli </a:t>
            </a:r>
            <a:r>
              <a:rPr lang="it-IT" sz="1300" b="1" dirty="0" smtClean="0">
                <a:latin typeface="Arial" pitchFamily="34" charset="0"/>
                <a:cs typeface="Arial" pitchFamily="34" charset="0"/>
              </a:rPr>
              <a:t>strumenti musicali</a:t>
            </a:r>
            <a:r>
              <a:rPr lang="it-IT" sz="13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magine 10" descr="DSC02983.JPG"/>
          <p:cNvPicPr>
            <a:picLocks noChangeAspect="1"/>
          </p:cNvPicPr>
          <p:nvPr/>
        </p:nvPicPr>
        <p:blipFill>
          <a:blip r:embed="rId6" cstate="print"/>
          <a:srcRect t="28462"/>
          <a:stretch>
            <a:fillRect/>
          </a:stretch>
        </p:blipFill>
        <p:spPr>
          <a:xfrm>
            <a:off x="3000372" y="7858148"/>
            <a:ext cx="2571768" cy="1083657"/>
          </a:xfrm>
          <a:prstGeom prst="rect">
            <a:avLst/>
          </a:prstGeom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714752" y="500034"/>
            <a:ext cx="2857520" cy="1500198"/>
          </a:xfr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txBody>
          <a:bodyPr>
            <a:noAutofit/>
          </a:bodyPr>
          <a:lstStyle/>
          <a:p>
            <a:pPr algn="just"/>
            <a:r>
              <a:rPr lang="it-IT" sz="1400" dirty="0" smtClean="0">
                <a:latin typeface="Arial" pitchFamily="34" charset="0"/>
                <a:cs typeface="Arial" pitchFamily="34" charset="0"/>
              </a:rPr>
              <a:t>Finalmente dopo tanto lavoro il </a:t>
            </a:r>
            <a:r>
              <a:rPr lang="it-IT" sz="1400" b="1" dirty="0" smtClean="0">
                <a:latin typeface="Arial" pitchFamily="34" charset="0"/>
                <a:cs typeface="Arial" pitchFamily="34" charset="0"/>
              </a:rPr>
              <a:t>meritato riposo</a:t>
            </a:r>
            <a:r>
              <a:rPr lang="it-IT" sz="1400" dirty="0" smtClean="0">
                <a:latin typeface="Arial" pitchFamily="34" charset="0"/>
                <a:cs typeface="Arial" pitchFamily="34" charset="0"/>
              </a:rPr>
              <a:t>.... su un grandissimo prato.... chi si rilassa provando a costruire un arco..... chi si diverte scattando foto .... e chi passeggia a braccetto.</a:t>
            </a:r>
            <a:endParaRPr lang="it-IT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85728" y="2071670"/>
            <a:ext cx="6286544" cy="1143008"/>
          </a:xfr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txBody>
          <a:bodyPr>
            <a:noAutofit/>
          </a:bodyPr>
          <a:lstStyle/>
          <a:p>
            <a:pPr algn="just"/>
            <a:r>
              <a:rPr lang="it-IT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Eccoci di nuovo pronti a riprendere il lavoro  questa volta ci cimentiamo nell'arte </a:t>
            </a:r>
            <a:r>
              <a:rPr lang="it-IT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costruendo vasetti , dee madri e disegnando</a:t>
            </a:r>
            <a:r>
              <a:rPr lang="it-IT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Lavoriamo il </a:t>
            </a:r>
            <a:r>
              <a:rPr lang="it-IT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gran</a:t>
            </a:r>
            <a:r>
              <a:rPr lang="it-IT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 e la farina, ma la cosa più strabiliante è stata </a:t>
            </a:r>
            <a:r>
              <a:rPr lang="it-IT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l’accensione del fuoco</a:t>
            </a:r>
            <a:r>
              <a:rPr lang="it-IT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!!! È stato stupefacente vedere come l’uomo primitivo riusciva ad accenderlo e capire come venivano lavorati </a:t>
            </a:r>
            <a:r>
              <a:rPr lang="it-IT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metalli</a:t>
            </a:r>
            <a:r>
              <a:rPr lang="it-IT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it-IT" sz="1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it-IT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8781-B3D7-4CFF-88D0-6D1D4C8DCCE3}" type="slidenum">
              <a:rPr lang="it-IT" smtClean="0"/>
              <a:pPr/>
              <a:t>15</a:t>
            </a:fld>
            <a:endParaRPr lang="it-IT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 l="39983" t="35010" r="19989" b="25008"/>
          <a:stretch>
            <a:fillRect/>
          </a:stretch>
        </p:blipFill>
        <p:spPr bwMode="auto">
          <a:xfrm>
            <a:off x="1500174" y="500034"/>
            <a:ext cx="1170086" cy="15414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 l="25008" t="24988" r="45012" b="9996"/>
          <a:stretch>
            <a:fillRect/>
          </a:stretch>
        </p:blipFill>
        <p:spPr bwMode="auto">
          <a:xfrm>
            <a:off x="2643182" y="500034"/>
            <a:ext cx="1060609" cy="153214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 l="25008" t="14993" r="35010" b="9996"/>
          <a:stretch>
            <a:fillRect/>
          </a:stretch>
        </p:blipFill>
        <p:spPr bwMode="auto">
          <a:xfrm>
            <a:off x="285728" y="500034"/>
            <a:ext cx="1214446" cy="151837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1" name="Immagine 10" descr="DSC028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8" y="3214678"/>
            <a:ext cx="2000264" cy="1333509"/>
          </a:xfrm>
          <a:prstGeom prst="rect">
            <a:avLst/>
          </a:prstGeom>
        </p:spPr>
      </p:pic>
      <p:pic>
        <p:nvPicPr>
          <p:cNvPr id="12" name="Immagine 11" descr="DSC0286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9132" y="3214678"/>
            <a:ext cx="2071702" cy="1381134"/>
          </a:xfrm>
          <a:prstGeom prst="rect">
            <a:avLst/>
          </a:prstGeom>
        </p:spPr>
      </p:pic>
      <p:pic>
        <p:nvPicPr>
          <p:cNvPr id="13" name="Immagine 12" descr="DSC0284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6058" y="4500562"/>
            <a:ext cx="2428892" cy="1619262"/>
          </a:xfrm>
          <a:prstGeom prst="rect">
            <a:avLst/>
          </a:prstGeom>
        </p:spPr>
      </p:pic>
      <p:pic>
        <p:nvPicPr>
          <p:cNvPr id="14" name="Immagine 13" descr="DSC0284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5992" y="3214678"/>
            <a:ext cx="2143140" cy="1428760"/>
          </a:xfrm>
          <a:prstGeom prst="rect">
            <a:avLst/>
          </a:prstGeom>
        </p:spPr>
      </p:pic>
      <p:pic>
        <p:nvPicPr>
          <p:cNvPr id="15" name="Immagine 14" descr="DSC02889.JPG"/>
          <p:cNvPicPr>
            <a:picLocks noChangeAspect="1"/>
          </p:cNvPicPr>
          <p:nvPr/>
        </p:nvPicPr>
        <p:blipFill>
          <a:blip r:embed="rId9" cstate="print"/>
          <a:srcRect l="13044" r="13043"/>
          <a:stretch>
            <a:fillRect/>
          </a:stretch>
        </p:blipFill>
        <p:spPr>
          <a:xfrm>
            <a:off x="285728" y="4500562"/>
            <a:ext cx="1296599" cy="1214446"/>
          </a:xfrm>
          <a:prstGeom prst="rect">
            <a:avLst/>
          </a:prstGeom>
        </p:spPr>
      </p:pic>
      <p:pic>
        <p:nvPicPr>
          <p:cNvPr id="16" name="Immagine 15" descr="DSC02910.JPG"/>
          <p:cNvPicPr>
            <a:picLocks noChangeAspect="1"/>
          </p:cNvPicPr>
          <p:nvPr/>
        </p:nvPicPr>
        <p:blipFill>
          <a:blip r:embed="rId10" cstate="print"/>
          <a:srcRect l="33183"/>
          <a:stretch>
            <a:fillRect/>
          </a:stretch>
        </p:blipFill>
        <p:spPr>
          <a:xfrm rot="5400000">
            <a:off x="1502935" y="4497801"/>
            <a:ext cx="1280362" cy="1285884"/>
          </a:xfrm>
          <a:prstGeom prst="rect">
            <a:avLst/>
          </a:prstGeom>
        </p:spPr>
      </p:pic>
      <p:pic>
        <p:nvPicPr>
          <p:cNvPr id="17" name="Immagine 16" descr="DSC02967.JPG"/>
          <p:cNvPicPr>
            <a:picLocks noChangeAspect="1"/>
          </p:cNvPicPr>
          <p:nvPr/>
        </p:nvPicPr>
        <p:blipFill>
          <a:blip r:embed="rId11" cstate="print"/>
          <a:srcRect r="17948"/>
          <a:stretch>
            <a:fillRect/>
          </a:stretch>
        </p:blipFill>
        <p:spPr>
          <a:xfrm>
            <a:off x="285728" y="5715008"/>
            <a:ext cx="2357454" cy="1799328"/>
          </a:xfrm>
          <a:prstGeom prst="rect">
            <a:avLst/>
          </a:prstGeom>
        </p:spPr>
      </p:pic>
      <p:pic>
        <p:nvPicPr>
          <p:cNvPr id="18" name="Immagine 17" descr="DSC02953.JPG"/>
          <p:cNvPicPr>
            <a:picLocks noChangeAspect="1"/>
          </p:cNvPicPr>
          <p:nvPr/>
        </p:nvPicPr>
        <p:blipFill>
          <a:blip r:embed="rId12" cstate="print"/>
          <a:srcRect l="25000" r="20833"/>
          <a:stretch>
            <a:fillRect/>
          </a:stretch>
        </p:blipFill>
        <p:spPr>
          <a:xfrm>
            <a:off x="5143512" y="4500562"/>
            <a:ext cx="1357322" cy="1670538"/>
          </a:xfrm>
          <a:prstGeom prst="rect">
            <a:avLst/>
          </a:prstGeom>
        </p:spPr>
      </p:pic>
      <p:pic>
        <p:nvPicPr>
          <p:cNvPr id="19" name="Immagine 18" descr="DSC02996.JPG"/>
          <p:cNvPicPr>
            <a:picLocks noChangeAspect="1"/>
          </p:cNvPicPr>
          <p:nvPr/>
        </p:nvPicPr>
        <p:blipFill>
          <a:blip r:embed="rId13" cstate="print"/>
          <a:srcRect l="13207" t="23586" r="9434" b="5659"/>
          <a:stretch>
            <a:fillRect/>
          </a:stretch>
        </p:blipFill>
        <p:spPr>
          <a:xfrm>
            <a:off x="3643314" y="6858016"/>
            <a:ext cx="2857520" cy="1785950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2643182" y="6143637"/>
            <a:ext cx="3857652" cy="6155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latin typeface="Arial" pitchFamily="34" charset="0"/>
                <a:cs typeface="Arial" pitchFamily="34" charset="0"/>
              </a:rPr>
              <a:t>Anche le maestre si mettono in gioco!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/>
            </a:r>
            <a:br>
              <a:rPr lang="it-IT" dirty="0" smtClean="0">
                <a:latin typeface="Arial" pitchFamily="34" charset="0"/>
                <a:cs typeface="Arial" pitchFamily="34" charset="0"/>
              </a:rPr>
            </a:br>
            <a:endParaRPr lang="it-IT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285728" y="7215206"/>
            <a:ext cx="3357586" cy="15081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>
                <a:latin typeface="Arial" pitchFamily="34" charset="0"/>
                <a:cs typeface="Arial" pitchFamily="34" charset="0"/>
              </a:rPr>
              <a:t>Eccoci qui alla fine di questa straordinaria esperienza e l’unica domanda a cui non siamo riusciti a rispondere è: </a:t>
            </a:r>
          </a:p>
          <a:p>
            <a:pPr algn="ctr"/>
            <a:r>
              <a:rPr lang="it-IT" b="1" dirty="0" smtClean="0">
                <a:solidFill>
                  <a:srgbClr val="FF0000"/>
                </a:solidFill>
              </a:rPr>
              <a:t>Dove andremo il prossimo anno!</a:t>
            </a:r>
            <a:endParaRPr lang="it-IT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133982"/>
          </a:xfrm>
          <a:prstGeom prst="rect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it-IT" b="1" dirty="0" smtClean="0">
                <a:ln w="2857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Un anno in </a:t>
            </a:r>
            <a:r>
              <a:rPr lang="it-IT" b="1" dirty="0" err="1" smtClean="0">
                <a:ln w="2857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IIIA…</a:t>
            </a:r>
            <a:r>
              <a:rPr lang="it-IT" b="1" dirty="0" smtClean="0">
                <a:ln w="2857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it-IT" b="1" dirty="0" smtClean="0">
                <a:ln w="2857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it-IT" b="1" dirty="0" smtClean="0">
                <a:ln w="2857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 nostri laboratori</a:t>
            </a:r>
            <a:endParaRPr lang="it-IT" b="1" dirty="0">
              <a:ln w="28575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5728" y="1571604"/>
            <a:ext cx="6286544" cy="7072362"/>
          </a:xfrm>
          <a:ln w="571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it-IT" sz="2800" b="1" dirty="0" smtClean="0">
                <a:solidFill>
                  <a:srgbClr val="002060"/>
                </a:solidFill>
                <a:latin typeface="Comic Sans MS" pitchFamily="66" charset="0"/>
              </a:rPr>
              <a:t>Attività di gruppo e di ricerca</a:t>
            </a:r>
            <a:endParaRPr lang="it-IT" sz="2800" b="1" dirty="0" smtClean="0">
              <a:solidFill>
                <a:srgbClr val="002060"/>
              </a:solidFill>
              <a:latin typeface="Comic Sans MS" pitchFamily="66" charset="0"/>
              <a:cs typeface="Arial" pitchFamily="34" charset="0"/>
            </a:endParaRPr>
          </a:p>
          <a:p>
            <a:pPr algn="ctr">
              <a:buNone/>
            </a:pPr>
            <a:r>
              <a:rPr lang="it-IT" sz="2400" b="1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L’importanza di essere una squadra che lavora insieme.</a:t>
            </a:r>
            <a:endParaRPr lang="it-IT" sz="2400" dirty="0" smtClean="0">
              <a:solidFill>
                <a:srgbClr val="0070C0"/>
              </a:solidFill>
              <a:latin typeface="Comic Sans MS" pitchFamily="66" charset="0"/>
              <a:cs typeface="Arial" pitchFamily="34" charset="0"/>
            </a:endParaRPr>
          </a:p>
          <a:p>
            <a:pPr algn="ctr">
              <a:buNone/>
            </a:pPr>
            <a:r>
              <a:rPr lang="it-IT" sz="2400" b="1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Rispetto, collaborazione, </a:t>
            </a:r>
            <a:r>
              <a:rPr lang="it-IT" sz="2400" b="1" dirty="0" err="1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amicizia…</a:t>
            </a:r>
            <a:endParaRPr lang="it-IT" sz="2400" dirty="0" smtClean="0">
              <a:solidFill>
                <a:srgbClr val="0070C0"/>
              </a:solidFill>
              <a:latin typeface="Comic Sans MS" pitchFamily="66" charset="0"/>
              <a:cs typeface="Arial" pitchFamily="34" charset="0"/>
            </a:endParaRPr>
          </a:p>
          <a:p>
            <a:pPr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8781-B3D7-4CFF-88D0-6D1D4C8DCCE3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500042" y="857224"/>
            <a:ext cx="5976959" cy="8286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endParaRPr lang="it-IT" sz="2800" b="1" i="1" kern="10" spc="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sy="50000" kx="2453608" rotWithShape="0">
                  <a:srgbClr val="C0C0C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27" name="Picture 3" descr="20170504_102141"/>
          <p:cNvPicPr>
            <a:picLocks noChangeAspect="1" noChangeArrowheads="1"/>
          </p:cNvPicPr>
          <p:nvPr/>
        </p:nvPicPr>
        <p:blipFill>
          <a:blip r:embed="rId3" cstate="print"/>
          <a:srcRect l="10803" t="4193" r="10051" b="6290"/>
          <a:stretch>
            <a:fillRect/>
          </a:stretch>
        </p:blipFill>
        <p:spPr bwMode="auto">
          <a:xfrm>
            <a:off x="642918" y="3428992"/>
            <a:ext cx="1500198" cy="2643206"/>
          </a:xfrm>
          <a:prstGeom prst="rect">
            <a:avLst/>
          </a:prstGeom>
          <a:noFill/>
          <a:ln w="57150">
            <a:solidFill>
              <a:srgbClr val="1E9632"/>
            </a:solidFill>
            <a:miter lim="800000"/>
            <a:headEnd/>
            <a:tailEnd/>
          </a:ln>
        </p:spPr>
      </p:pic>
      <p:pic>
        <p:nvPicPr>
          <p:cNvPr id="1028" name="Picture 4" descr="20170512_103452"/>
          <p:cNvPicPr>
            <a:picLocks noChangeAspect="1" noChangeArrowheads="1"/>
          </p:cNvPicPr>
          <p:nvPr/>
        </p:nvPicPr>
        <p:blipFill>
          <a:blip r:embed="rId4" cstate="print"/>
          <a:srcRect l="13601" t="3827" r="6657"/>
          <a:stretch>
            <a:fillRect/>
          </a:stretch>
        </p:blipFill>
        <p:spPr bwMode="auto">
          <a:xfrm>
            <a:off x="357166" y="6215074"/>
            <a:ext cx="2418877" cy="1643073"/>
          </a:xfrm>
          <a:prstGeom prst="rect">
            <a:avLst/>
          </a:prstGeom>
          <a:noFill/>
          <a:ln w="57150">
            <a:solidFill>
              <a:srgbClr val="1E9632"/>
            </a:solidFill>
            <a:miter lim="800000"/>
            <a:headEnd/>
            <a:tailEnd/>
          </a:ln>
        </p:spPr>
      </p:pic>
      <p:pic>
        <p:nvPicPr>
          <p:cNvPr id="1029" name="Picture 5" descr="20170512_102028"/>
          <p:cNvPicPr>
            <a:picLocks noChangeAspect="1" noChangeArrowheads="1"/>
          </p:cNvPicPr>
          <p:nvPr/>
        </p:nvPicPr>
        <p:blipFill>
          <a:blip r:embed="rId5" cstate="print"/>
          <a:srcRect l="4589" r="8220"/>
          <a:stretch>
            <a:fillRect/>
          </a:stretch>
        </p:blipFill>
        <p:spPr bwMode="auto">
          <a:xfrm>
            <a:off x="4143380" y="6286512"/>
            <a:ext cx="2383288" cy="1541458"/>
          </a:xfrm>
          <a:prstGeom prst="rect">
            <a:avLst/>
          </a:prstGeom>
          <a:noFill/>
          <a:ln w="57150">
            <a:solidFill>
              <a:srgbClr val="1E9632"/>
            </a:solidFill>
            <a:miter lim="800000"/>
            <a:headEnd/>
            <a:tailEnd/>
          </a:ln>
        </p:spPr>
      </p:pic>
      <p:pic>
        <p:nvPicPr>
          <p:cNvPr id="1030" name="Picture 6" descr="20161216_1533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44" y="3428992"/>
            <a:ext cx="2522533" cy="1426201"/>
          </a:xfrm>
          <a:prstGeom prst="rect">
            <a:avLst/>
          </a:prstGeom>
          <a:noFill/>
          <a:ln w="57150">
            <a:solidFill>
              <a:srgbClr val="1E9632"/>
            </a:solidFill>
            <a:miter lim="800000"/>
            <a:headEnd/>
            <a:tailEnd/>
          </a:ln>
        </p:spPr>
      </p:pic>
      <p:pic>
        <p:nvPicPr>
          <p:cNvPr id="1031" name="Picture 7" descr="20170504_102415"/>
          <p:cNvPicPr>
            <a:picLocks noChangeAspect="1" noChangeArrowheads="1"/>
          </p:cNvPicPr>
          <p:nvPr/>
        </p:nvPicPr>
        <p:blipFill>
          <a:blip r:embed="rId7" cstate="print"/>
          <a:srcRect t="16766" r="5302" b="16169"/>
          <a:stretch>
            <a:fillRect/>
          </a:stretch>
        </p:blipFill>
        <p:spPr bwMode="auto">
          <a:xfrm>
            <a:off x="3643314" y="4929190"/>
            <a:ext cx="2821801" cy="1128720"/>
          </a:xfrm>
          <a:prstGeom prst="rect">
            <a:avLst/>
          </a:prstGeom>
          <a:noFill/>
          <a:ln w="57150">
            <a:solidFill>
              <a:srgbClr val="1E9632"/>
            </a:solidFill>
            <a:miter lim="800000"/>
            <a:headEnd/>
            <a:tailEnd/>
          </a:ln>
        </p:spPr>
      </p:pic>
      <p:pic>
        <p:nvPicPr>
          <p:cNvPr id="1032" name="Picture 8" descr="20170504_102337"/>
          <p:cNvPicPr>
            <a:picLocks noChangeAspect="1" noChangeArrowheads="1"/>
          </p:cNvPicPr>
          <p:nvPr/>
        </p:nvPicPr>
        <p:blipFill>
          <a:blip r:embed="rId8" cstate="print"/>
          <a:srcRect t="11111" b="10764"/>
          <a:stretch>
            <a:fillRect/>
          </a:stretch>
        </p:blipFill>
        <p:spPr bwMode="auto">
          <a:xfrm>
            <a:off x="2786058" y="6215074"/>
            <a:ext cx="1293825" cy="1787534"/>
          </a:xfrm>
          <a:prstGeom prst="rect">
            <a:avLst/>
          </a:prstGeom>
          <a:noFill/>
          <a:ln w="38100">
            <a:solidFill>
              <a:srgbClr val="1E9632"/>
            </a:solidFill>
            <a:miter lim="800000"/>
            <a:headEnd/>
            <a:tailEnd/>
          </a:ln>
        </p:spPr>
      </p:pic>
      <p:sp>
        <p:nvSpPr>
          <p:cNvPr id="12" name="Rettangolo 11"/>
          <p:cNvSpPr/>
          <p:nvPr/>
        </p:nvSpPr>
        <p:spPr>
          <a:xfrm>
            <a:off x="2071678" y="4929190"/>
            <a:ext cx="17145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Progetto Biblioteca:</a:t>
            </a:r>
          </a:p>
          <a:p>
            <a:pPr algn="ctr"/>
            <a:r>
              <a:rPr lang="it-IT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“La fiaba corre sul filo”</a:t>
            </a:r>
            <a:endParaRPr lang="it-IT" sz="1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85728" y="7858148"/>
            <a:ext cx="628654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CN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Ceramica, che passione!</a:t>
            </a:r>
            <a:endParaRPr kumimoji="0" lang="it-IT" altLang="zh-CN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CN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Lavorazione creta bianca e rossa. </a:t>
            </a:r>
            <a:endParaRPr kumimoji="0" lang="it-IT" altLang="zh-CN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CN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Tecnica a sfoglia e colombino; pittura, </a:t>
            </a:r>
            <a:r>
              <a:rPr kumimoji="0" lang="it-IT" altLang="zh-CN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cristallinatura</a:t>
            </a:r>
            <a:r>
              <a:rPr kumimoji="0" lang="it-IT" altLang="zh-CN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e cottura</a:t>
            </a:r>
            <a:r>
              <a:rPr kumimoji="0" lang="it-IT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.</a:t>
            </a:r>
            <a:endParaRPr kumimoji="0" lang="it-IT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2900" y="1357291"/>
            <a:ext cx="6172200" cy="7500990"/>
          </a:xfr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it-IT" sz="1400" dirty="0" smtClean="0"/>
              <a:t>Ripercorrendo con la mente tutto l'anno scolastico dal primo giorno di scuola ad oggi... quante cose abbiamo fatto!!! </a:t>
            </a:r>
          </a:p>
          <a:p>
            <a:r>
              <a:rPr lang="it-IT" sz="1400" dirty="0" smtClean="0"/>
              <a:t>Abbiamo giocato con la preistoria costruendo simpatici dinosauri e realizzando dei bellissimi fossili.</a:t>
            </a:r>
          </a:p>
          <a:p>
            <a:pPr>
              <a:buNone/>
            </a:pPr>
            <a:endParaRPr lang="it-IT" sz="1400" dirty="0" smtClean="0"/>
          </a:p>
          <a:p>
            <a:pPr>
              <a:buNone/>
            </a:pPr>
            <a:endParaRPr lang="it-IT" sz="1400" dirty="0" smtClean="0"/>
          </a:p>
          <a:p>
            <a:pPr>
              <a:buNone/>
            </a:pPr>
            <a:endParaRPr lang="it-IT" sz="1400" dirty="0" smtClean="0"/>
          </a:p>
          <a:p>
            <a:pPr>
              <a:buNone/>
            </a:pPr>
            <a:endParaRPr lang="it-IT" sz="1400" dirty="0" smtClean="0"/>
          </a:p>
          <a:p>
            <a:pPr>
              <a:buNone/>
            </a:pPr>
            <a:endParaRPr lang="it-IT" sz="1400" dirty="0" smtClean="0"/>
          </a:p>
          <a:p>
            <a:r>
              <a:rPr lang="it-IT" sz="1400" dirty="0" smtClean="0"/>
              <a:t>Abbiamo fatto (o almeno provato a fare!!!!) il vino, che poi abbiamo imbottigliato in originalissime bottigliette decorate sempre da noi bambini</a:t>
            </a:r>
          </a:p>
          <a:p>
            <a:endParaRPr lang="it-IT" sz="1400" dirty="0" smtClean="0"/>
          </a:p>
          <a:p>
            <a:endParaRPr lang="it-IT" sz="1400" dirty="0" smtClean="0"/>
          </a:p>
          <a:p>
            <a:pPr>
              <a:buNone/>
            </a:pPr>
            <a:endParaRPr lang="it-IT" sz="1400" dirty="0" smtClean="0"/>
          </a:p>
          <a:p>
            <a:pPr>
              <a:buNone/>
            </a:pPr>
            <a:endParaRPr lang="it-IT" sz="1400" dirty="0" smtClean="0"/>
          </a:p>
          <a:p>
            <a:pPr>
              <a:buNone/>
            </a:pPr>
            <a:endParaRPr lang="it-IT" sz="1400" dirty="0" smtClean="0"/>
          </a:p>
          <a:p>
            <a:pPr>
              <a:buNone/>
            </a:pPr>
            <a:endParaRPr lang="it-IT" sz="1400" dirty="0" smtClean="0"/>
          </a:p>
          <a:p>
            <a:r>
              <a:rPr lang="it-IT" sz="1400" dirty="0" smtClean="0"/>
              <a:t>Ci sono venuti a trovare anche gli </a:t>
            </a:r>
            <a:r>
              <a:rPr lang="it-IT" sz="1400" dirty="0" err="1" smtClean="0"/>
              <a:t>scouts</a:t>
            </a:r>
            <a:r>
              <a:rPr lang="it-IT" sz="1400" dirty="0" smtClean="0"/>
              <a:t> con i quali abbiamo attraverso la </a:t>
            </a:r>
            <a:r>
              <a:rPr lang="it-IT" sz="1400" dirty="0" err="1" smtClean="0"/>
              <a:t>relalizzazione</a:t>
            </a:r>
            <a:r>
              <a:rPr lang="it-IT" sz="1400" dirty="0" smtClean="0"/>
              <a:t> della rosa dei venti e dei divertenti giochi abbiamo studiato l'orientamento</a:t>
            </a:r>
          </a:p>
          <a:p>
            <a:r>
              <a:rPr lang="it-IT" sz="1400" dirty="0" smtClean="0"/>
              <a:t>E'stato molto interessante anche leggere un libro sul bullismo:"Faccia di maiale". Ve lo consigliamo:è molto divertente e fa riflettere su molte cose!!</a:t>
            </a:r>
          </a:p>
          <a:p>
            <a:r>
              <a:rPr lang="it-IT" sz="1500" dirty="0" smtClean="0"/>
              <a:t>Inoltre quest'anno abbiamo lavorato non solo sull'importanza del rispetto degli altri, ma anche dell'ambiente in cui viviamo; per questo abbiamo lavorato in giardino, sperimentando il nostro pollice verde, e reso più allegra e accogliente la nostra classe e la scuola.</a:t>
            </a:r>
          </a:p>
          <a:p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28" y="285720"/>
            <a:ext cx="6286544" cy="107157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it-IT" b="1" dirty="0" smtClean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</a:rPr>
              <a:t>Ricordi di scuola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3100" b="1" dirty="0" smtClean="0">
                <a:ln w="28575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FF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degli alunni della classe IIIB</a:t>
            </a:r>
            <a:endParaRPr lang="it-IT" sz="3100" dirty="0">
              <a:ln w="28575">
                <a:solidFill>
                  <a:srgbClr val="0070C0"/>
                </a:solidFill>
                <a:prstDash val="solid"/>
                <a:miter lim="800000"/>
              </a:ln>
              <a:solidFill>
                <a:srgbClr val="FFFF66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996" t="25014" r="9993" b="5002"/>
          <a:stretch>
            <a:fillRect/>
          </a:stretch>
        </p:blipFill>
        <p:spPr bwMode="auto">
          <a:xfrm>
            <a:off x="714356" y="2428860"/>
            <a:ext cx="1870069" cy="1156886"/>
          </a:xfrm>
          <a:prstGeom prst="rect">
            <a:avLst/>
          </a:prstGeom>
          <a:solidFill>
            <a:srgbClr val="FFFFFF"/>
          </a:solidFill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10002" r="20006" b="4997"/>
          <a:stretch>
            <a:fillRect/>
          </a:stretch>
        </p:blipFill>
        <p:spPr bwMode="auto">
          <a:xfrm>
            <a:off x="3071810" y="2357422"/>
            <a:ext cx="1362086" cy="1231552"/>
          </a:xfrm>
          <a:prstGeom prst="rect">
            <a:avLst/>
          </a:prstGeom>
          <a:solidFill>
            <a:srgbClr val="FFFFFF"/>
          </a:solidFill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5002" t="19986" r="5002" b="9993"/>
          <a:stretch>
            <a:fillRect/>
          </a:stretch>
        </p:blipFill>
        <p:spPr bwMode="auto">
          <a:xfrm>
            <a:off x="4857760" y="2357422"/>
            <a:ext cx="1143008" cy="1185195"/>
          </a:xfrm>
          <a:prstGeom prst="rect">
            <a:avLst/>
          </a:prstGeom>
          <a:solidFill>
            <a:srgbClr val="FFFFFF"/>
          </a:solidFill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 l="30008" t="9996" b="14993"/>
          <a:stretch>
            <a:fillRect/>
          </a:stretch>
        </p:blipFill>
        <p:spPr bwMode="auto">
          <a:xfrm>
            <a:off x="571480" y="4143372"/>
            <a:ext cx="1571636" cy="1121867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 l="14993" r="19989" b="5000"/>
          <a:stretch>
            <a:fillRect/>
          </a:stretch>
        </p:blipFill>
        <p:spPr bwMode="auto">
          <a:xfrm>
            <a:off x="2285992" y="4071934"/>
            <a:ext cx="685800" cy="1504950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 t="19986" b="14990"/>
          <a:stretch>
            <a:fillRect/>
          </a:stretch>
        </p:blipFill>
        <p:spPr bwMode="auto">
          <a:xfrm>
            <a:off x="5357826" y="4143372"/>
            <a:ext cx="1025754" cy="906378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/>
          <a:srcRect l="19986"/>
          <a:stretch>
            <a:fillRect/>
          </a:stretch>
        </p:blipFill>
        <p:spPr bwMode="auto">
          <a:xfrm>
            <a:off x="4286256" y="4643438"/>
            <a:ext cx="1000132" cy="965950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43512" y="7572397"/>
            <a:ext cx="993775" cy="1214446"/>
          </a:xfrm>
          <a:prstGeom prst="rect">
            <a:avLst/>
          </a:prstGeom>
          <a:ln>
            <a:solidFill>
              <a:srgbClr val="1E9632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/>
          <a:srcRect l="4996" t="10005" r="9993" b="30019"/>
          <a:stretch>
            <a:fillRect/>
          </a:stretch>
        </p:blipFill>
        <p:spPr bwMode="auto">
          <a:xfrm>
            <a:off x="2571744" y="7786710"/>
            <a:ext cx="1931988" cy="1023938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 cstate="print"/>
          <a:srcRect l="14967" r="4988"/>
          <a:stretch>
            <a:fillRect/>
          </a:stretch>
        </p:blipFill>
        <p:spPr bwMode="auto">
          <a:xfrm>
            <a:off x="928670" y="7715272"/>
            <a:ext cx="1143008" cy="1075613"/>
          </a:xfrm>
          <a:prstGeom prst="rect">
            <a:avLst/>
          </a:prstGeom>
          <a:ln w="38100">
            <a:solidFill>
              <a:srgbClr val="1E9632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 cstate="print"/>
          <a:srcRect r="9972" b="14999"/>
          <a:stretch>
            <a:fillRect/>
          </a:stretch>
        </p:blipFill>
        <p:spPr bwMode="auto">
          <a:xfrm>
            <a:off x="3143248" y="4286248"/>
            <a:ext cx="1016016" cy="1279743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ln w="57150">
            <a:solidFill>
              <a:srgbClr val="0070C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b="1" spc="550" dirty="0" smtClean="0">
                <a:ln w="38100">
                  <a:solidFill>
                    <a:srgbClr val="00B0F0"/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outerShdw blurRad="25500" dist="23000" dir="7020000" algn="tl">
                    <a:schemeClr val="tx2">
                      <a:alpha val="50000"/>
                    </a:schemeClr>
                  </a:outerShdw>
                </a:effectLst>
                <a:latin typeface="Broadway" pitchFamily="82" charset="0"/>
              </a:rPr>
              <a:t>I COLORI</a:t>
            </a:r>
            <a:br>
              <a:rPr lang="it-IT" b="1" spc="550" dirty="0" smtClean="0">
                <a:ln w="38100">
                  <a:solidFill>
                    <a:srgbClr val="00B0F0"/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outerShdw blurRad="25500" dist="23000" dir="7020000" algn="tl">
                    <a:schemeClr val="tx2">
                      <a:alpha val="50000"/>
                    </a:schemeClr>
                  </a:outerShdw>
                </a:effectLst>
                <a:latin typeface="Broadway" pitchFamily="82" charset="0"/>
              </a:rPr>
            </a:br>
            <a:r>
              <a:rPr lang="it-IT" sz="2000" spc="550" dirty="0" smtClean="0">
                <a:ln w="127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outerShdw blurRad="25500" dist="23000" dir="7020000" algn="tl">
                    <a:schemeClr val="tx2">
                      <a:alpha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Le classi IA e IB alla scoperta dei colori </a:t>
            </a:r>
            <a:endParaRPr lang="it-IT" sz="2000" spc="550" dirty="0">
              <a:ln w="12700">
                <a:solidFill>
                  <a:srgbClr val="002060"/>
                </a:solidFill>
                <a:prstDash val="solid"/>
                <a:miter lim="800000"/>
              </a:ln>
              <a:solidFill>
                <a:srgbClr val="00FFFF"/>
              </a:solidFill>
              <a:effectLst>
                <a:outerShdw blurRad="25500" dist="23000" dir="7020000" algn="tl">
                  <a:schemeClr val="tx2">
                    <a:alpha val="5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it-IT" sz="2000" dirty="0" smtClean="0"/>
              <a:t>     Le classi </a:t>
            </a:r>
            <a:r>
              <a:rPr lang="it-IT" sz="2000" b="1" dirty="0" smtClean="0">
                <a:solidFill>
                  <a:srgbClr val="002060"/>
                </a:solidFill>
              </a:rPr>
              <a:t>prime</a:t>
            </a:r>
            <a:r>
              <a:rPr lang="it-IT" sz="2000" dirty="0" smtClean="0"/>
              <a:t> hanno partecipato ad un laboratorio sui colori che si  è tenuto in Biblioteca. </a:t>
            </a:r>
          </a:p>
          <a:p>
            <a:pPr>
              <a:buNone/>
            </a:pPr>
            <a:endParaRPr lang="it-IT" sz="1800" dirty="0" smtClean="0"/>
          </a:p>
          <a:p>
            <a:pPr>
              <a:buNone/>
            </a:pPr>
            <a:endParaRPr lang="it-IT" sz="1800" dirty="0" smtClean="0"/>
          </a:p>
          <a:p>
            <a:pPr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8781-B3D7-4CFF-88D0-6D1D4C8DCCE3}" type="slidenum">
              <a:rPr lang="it-IT" smtClean="0"/>
              <a:pPr/>
              <a:t>18</a:t>
            </a:fld>
            <a:endParaRPr lang="it-IT"/>
          </a:p>
        </p:txBody>
      </p:sp>
      <p:pic>
        <p:nvPicPr>
          <p:cNvPr id="7" name="Immagine 6" descr="sca39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480" y="2928926"/>
            <a:ext cx="1928826" cy="264320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9" name="CasellaDiTesto 8"/>
          <p:cNvSpPr txBox="1"/>
          <p:nvPr/>
        </p:nvSpPr>
        <p:spPr>
          <a:xfrm>
            <a:off x="2571744" y="2928926"/>
            <a:ext cx="3857652" cy="1015663"/>
          </a:xfrm>
          <a:prstGeom prst="rect">
            <a:avLst/>
          </a:prstGeom>
          <a:solidFill>
            <a:srgbClr val="99FF99"/>
          </a:solidFill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Qui siamo appena arrivati e siamo molto curiosi, non vediamo l’ora di cominciare </a:t>
            </a:r>
            <a:endParaRPr lang="it-IT" sz="2000" dirty="0"/>
          </a:p>
        </p:txBody>
      </p:sp>
      <p:pic>
        <p:nvPicPr>
          <p:cNvPr id="10" name="Immagine 9" descr="sca39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00438" y="4357686"/>
            <a:ext cx="3000396" cy="198251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1" name="CasellaDiTesto 10"/>
          <p:cNvSpPr txBox="1"/>
          <p:nvPr/>
        </p:nvSpPr>
        <p:spPr>
          <a:xfrm>
            <a:off x="357166" y="5715008"/>
            <a:ext cx="3071834" cy="2862322"/>
          </a:xfrm>
          <a:prstGeom prst="rect">
            <a:avLst/>
          </a:prstGeom>
          <a:solidFill>
            <a:srgbClr val="FFFF66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Ci spiegano i giochi, siamo tutti attenti  </a:t>
            </a:r>
            <a:r>
              <a:rPr lang="it-IT" sz="2000" dirty="0" err="1" smtClean="0"/>
              <a:t>e…</a:t>
            </a:r>
            <a:r>
              <a:rPr lang="it-IT" sz="2000" dirty="0" smtClean="0"/>
              <a:t>. cominciamo! </a:t>
            </a:r>
          </a:p>
          <a:p>
            <a:r>
              <a:rPr lang="it-IT" sz="2000" dirty="0" smtClean="0"/>
              <a:t>I giochi sono molto divertenti,specialmente quello delle ombre.  Ma dopo i giochi c’è un’altra sorpresa: costruiamo  il disco di Newton. </a:t>
            </a:r>
            <a:endParaRPr lang="it-IT" sz="2000" dirty="0"/>
          </a:p>
        </p:txBody>
      </p:sp>
      <p:pic>
        <p:nvPicPr>
          <p:cNvPr id="2051" name="Picture 3" descr="C:\Users\Lucia\Desktop\Stefania IB.jpg"/>
          <p:cNvPicPr>
            <a:picLocks noChangeAspect="1" noChangeArrowheads="1"/>
          </p:cNvPicPr>
          <p:nvPr/>
        </p:nvPicPr>
        <p:blipFill>
          <a:blip r:embed="rId4" cstate="print"/>
          <a:srcRect r="5660"/>
          <a:stretch>
            <a:fillRect/>
          </a:stretch>
        </p:blipFill>
        <p:spPr bwMode="auto">
          <a:xfrm>
            <a:off x="3500438" y="6715140"/>
            <a:ext cx="3000420" cy="183158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205420"/>
          </a:xfrm>
          <a:solidFill>
            <a:srgbClr val="FFCCFF"/>
          </a:solidFill>
          <a:ln w="5715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it-IT" sz="2400" dirty="0" smtClean="0"/>
              <a:t>Facciamo poi la conoscenza con tre pittori del passato e giochiamo   anche noi a fare i pittori.</a:t>
            </a:r>
            <a:endParaRPr lang="it-IT" sz="2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8781-B3D7-4CFF-88D0-6D1D4C8DCCE3}" type="slidenum">
              <a:rPr lang="it-IT" smtClean="0"/>
              <a:pPr/>
              <a:t>19</a:t>
            </a:fld>
            <a:endParaRPr lang="it-IT"/>
          </a:p>
        </p:txBody>
      </p:sp>
      <p:pic>
        <p:nvPicPr>
          <p:cNvPr id="5" name="Immagine 4" descr="DSCN1069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166" y="1714480"/>
            <a:ext cx="2928958" cy="213606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6" name="Segnaposto contenuto 5" descr="DSCN1071.JP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00438" y="1714480"/>
            <a:ext cx="3000396" cy="214314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7" name="Immagine 6" descr="DSCN1074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1612" y="4857752"/>
            <a:ext cx="3714776" cy="264320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00108" y="7572396"/>
            <a:ext cx="4757264" cy="800219"/>
          </a:xfrm>
          <a:prstGeom prst="rect">
            <a:avLst/>
          </a:prstGeom>
          <a:solidFill>
            <a:srgbClr val="99FF99"/>
          </a:solidFill>
          <a:ln w="57150">
            <a:solidFill>
              <a:srgbClr val="4BF030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dirty="0" smtClean="0"/>
              <a:t> </a:t>
            </a:r>
            <a:r>
              <a:rPr lang="it-IT" sz="2800" b="1" dirty="0" smtClean="0">
                <a:solidFill>
                  <a:srgbClr val="FF0000"/>
                </a:solidFill>
              </a:rPr>
              <a:t>Evviva la Biblioteca Cornelia!!!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57166" y="3929058"/>
            <a:ext cx="6143668" cy="830997"/>
          </a:xfrm>
          <a:prstGeom prst="rect">
            <a:avLst/>
          </a:prstGeom>
          <a:solidFill>
            <a:srgbClr val="FFFF00"/>
          </a:solidFill>
          <a:ln w="57150">
            <a:solidFill>
              <a:srgbClr val="4BF03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Siamo tutti allegri mentre “pasticciamo” e ci divertiamo un mondo ! </a:t>
            </a: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SOMMARIO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2900" y="1785919"/>
            <a:ext cx="6172200" cy="6382300"/>
          </a:xfrm>
        </p:spPr>
        <p:txBody>
          <a:bodyPr>
            <a:normAutofit fontScale="92500" lnSpcReduction="10000"/>
          </a:bodyPr>
          <a:lstStyle/>
          <a:p>
            <a:r>
              <a:rPr lang="it-IT" sz="2800" dirty="0" smtClean="0"/>
              <a:t>Concerto di </a:t>
            </a:r>
            <a:r>
              <a:rPr lang="it-IT" sz="2800" dirty="0" err="1" smtClean="0"/>
              <a:t>Natale…………</a:t>
            </a:r>
            <a:r>
              <a:rPr lang="it-IT" sz="2800" dirty="0" smtClean="0"/>
              <a:t>. ..</a:t>
            </a:r>
            <a:r>
              <a:rPr lang="it-IT" sz="2800" dirty="0" err="1" smtClean="0"/>
              <a:t>……….pag.</a:t>
            </a:r>
            <a:r>
              <a:rPr lang="it-IT" sz="2800" dirty="0" smtClean="0"/>
              <a:t>   3</a:t>
            </a:r>
          </a:p>
          <a:p>
            <a:r>
              <a:rPr lang="it-IT" sz="2800" dirty="0" err="1" smtClean="0"/>
              <a:t>Continuità…………………………………</a:t>
            </a:r>
            <a:r>
              <a:rPr lang="it-IT" sz="2800" dirty="0" smtClean="0"/>
              <a:t>..pag.   8</a:t>
            </a:r>
          </a:p>
          <a:p>
            <a:r>
              <a:rPr lang="it-IT" sz="2800" dirty="0" smtClean="0"/>
              <a:t>Albero di </a:t>
            </a:r>
            <a:r>
              <a:rPr lang="it-IT" sz="2800" dirty="0" err="1" smtClean="0"/>
              <a:t>Munari………………………</a:t>
            </a:r>
            <a:r>
              <a:rPr lang="it-IT" sz="2800" dirty="0" smtClean="0"/>
              <a:t>..pag.  10</a:t>
            </a:r>
          </a:p>
          <a:p>
            <a:r>
              <a:rPr lang="it-IT" sz="2800" dirty="0" smtClean="0"/>
              <a:t>Emozioni di </a:t>
            </a:r>
            <a:r>
              <a:rPr lang="it-IT" sz="2800" dirty="0" err="1" smtClean="0"/>
              <a:t>carnevale…………………pag</a:t>
            </a:r>
            <a:r>
              <a:rPr lang="it-IT" sz="2800" dirty="0" smtClean="0"/>
              <a:t>.  11</a:t>
            </a:r>
          </a:p>
          <a:p>
            <a:r>
              <a:rPr lang="it-IT" sz="2800" dirty="0" smtClean="0"/>
              <a:t>Il re </a:t>
            </a:r>
            <a:r>
              <a:rPr lang="it-IT" sz="2800" dirty="0" err="1" smtClean="0"/>
              <a:t>addormentato……………………</a:t>
            </a:r>
            <a:r>
              <a:rPr lang="it-IT" sz="2800" dirty="0" smtClean="0"/>
              <a:t>..pag.  12</a:t>
            </a:r>
          </a:p>
          <a:p>
            <a:r>
              <a:rPr lang="it-IT" sz="2800" dirty="0" smtClean="0"/>
              <a:t>Poesie per la </a:t>
            </a:r>
            <a:r>
              <a:rPr lang="it-IT" sz="2800" err="1" smtClean="0"/>
              <a:t>mamma</a:t>
            </a:r>
            <a:r>
              <a:rPr lang="it-IT" sz="2800" smtClean="0"/>
              <a:t>………………….pag</a:t>
            </a:r>
            <a:r>
              <a:rPr lang="it-IT" sz="2800" dirty="0" smtClean="0"/>
              <a:t>.  13</a:t>
            </a:r>
          </a:p>
          <a:p>
            <a:r>
              <a:rPr lang="it-IT" sz="2800" dirty="0" smtClean="0"/>
              <a:t>Campo scuola </a:t>
            </a:r>
            <a:r>
              <a:rPr lang="it-IT" sz="2800" dirty="0" err="1" smtClean="0"/>
              <a:t>terze…………………….pag.</a:t>
            </a:r>
            <a:r>
              <a:rPr lang="it-IT" sz="2800" dirty="0" smtClean="0"/>
              <a:t>  14</a:t>
            </a:r>
          </a:p>
          <a:p>
            <a:r>
              <a:rPr lang="it-IT" sz="2800" dirty="0" smtClean="0"/>
              <a:t>Un anno in </a:t>
            </a:r>
            <a:r>
              <a:rPr lang="it-IT" sz="2800" dirty="0" err="1" smtClean="0"/>
              <a:t>IIIA……………………………pag</a:t>
            </a:r>
            <a:r>
              <a:rPr lang="it-IT" sz="2800" dirty="0" smtClean="0"/>
              <a:t>.  16</a:t>
            </a:r>
          </a:p>
          <a:p>
            <a:r>
              <a:rPr lang="it-IT" sz="2800" dirty="0" smtClean="0"/>
              <a:t>Ricordi di scuola </a:t>
            </a:r>
            <a:r>
              <a:rPr lang="it-IT" sz="2800" dirty="0" err="1" smtClean="0"/>
              <a:t>IIIB……………………pag</a:t>
            </a:r>
            <a:r>
              <a:rPr lang="it-IT" sz="2800" dirty="0" smtClean="0"/>
              <a:t>.  17</a:t>
            </a:r>
          </a:p>
          <a:p>
            <a:r>
              <a:rPr lang="it-IT" sz="2800" dirty="0" smtClean="0"/>
              <a:t>I colori IA e </a:t>
            </a:r>
            <a:r>
              <a:rPr lang="it-IT" sz="2800" dirty="0" err="1" smtClean="0"/>
              <a:t>IB……………………………</a:t>
            </a:r>
            <a:r>
              <a:rPr lang="it-IT" sz="2800" dirty="0" smtClean="0"/>
              <a:t>. pag.  18</a:t>
            </a:r>
          </a:p>
          <a:p>
            <a:r>
              <a:rPr lang="it-IT" sz="2800" dirty="0" smtClean="0"/>
              <a:t>Nei panni dell’</a:t>
            </a:r>
            <a:r>
              <a:rPr lang="it-IT" sz="2800" dirty="0" err="1" smtClean="0"/>
              <a:t>altro…………………….pag.</a:t>
            </a:r>
            <a:r>
              <a:rPr lang="it-IT" sz="2800" dirty="0" smtClean="0"/>
              <a:t>   20</a:t>
            </a:r>
          </a:p>
          <a:p>
            <a:r>
              <a:rPr lang="it-IT" sz="2800" dirty="0" smtClean="0"/>
              <a:t>Giochi sportivi di fine </a:t>
            </a:r>
            <a:r>
              <a:rPr lang="it-IT" sz="2800" dirty="0" err="1" smtClean="0"/>
              <a:t>anno.………</a:t>
            </a:r>
            <a:r>
              <a:rPr lang="it-IT" sz="2800" dirty="0" smtClean="0"/>
              <a:t>..pag.  21</a:t>
            </a:r>
          </a:p>
          <a:p>
            <a:r>
              <a:rPr lang="it-IT" sz="2800" dirty="0" err="1" smtClean="0"/>
              <a:t>Laboratori…………………………………</a:t>
            </a:r>
            <a:r>
              <a:rPr lang="it-IT" sz="2800" dirty="0" smtClean="0"/>
              <a:t>..pag.  22</a:t>
            </a:r>
          </a:p>
          <a:p>
            <a:r>
              <a:rPr lang="it-IT" sz="2800" dirty="0" err="1" smtClean="0"/>
              <a:t>Teatro…………………………………………pag</a:t>
            </a:r>
            <a:r>
              <a:rPr lang="it-IT" sz="2800" dirty="0" smtClean="0"/>
              <a:t>.  23</a:t>
            </a:r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8781-B3D7-4CFF-88D0-6D1D4C8DCCE3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900" y="285720"/>
            <a:ext cx="6172200" cy="1143008"/>
          </a:xfrm>
          <a:solidFill>
            <a:srgbClr val="BFF9C6"/>
          </a:solidFill>
          <a:ln w="57150"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r>
              <a:rPr lang="it-IT" sz="2200" b="1" dirty="0" smtClean="0">
                <a:ln w="1905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FF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La classe VA</a:t>
            </a:r>
            <a:br>
              <a:rPr lang="it-IT" sz="2200" b="1" dirty="0" smtClean="0">
                <a:ln w="1905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FF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it-IT" sz="2200" b="1" dirty="0" smtClean="0">
                <a:ln w="1905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presenta lo spettacolo teatrale</a:t>
            </a:r>
            <a:r>
              <a:rPr lang="it-IT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it-IT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it-IT" sz="3600" b="1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NEI PANNI DELL’ALTRO</a:t>
            </a:r>
            <a:endParaRPr lang="it-IT" sz="3600" b="1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Segnaposto contenuto 4" descr="foto 2 (2)V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7544"/>
          <a:stretch>
            <a:fillRect/>
          </a:stretch>
        </p:blipFill>
        <p:spPr>
          <a:xfrm rot="20925387">
            <a:off x="430116" y="1877759"/>
            <a:ext cx="2848250" cy="1761414"/>
          </a:xfrm>
          <a:ln w="57150">
            <a:solidFill>
              <a:srgbClr val="00FFFF"/>
            </a:solidFill>
          </a:ln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8781-B3D7-4CFF-88D0-6D1D4C8DCCE3}" type="slidenum">
              <a:rPr lang="it-IT" smtClean="0"/>
              <a:pPr/>
              <a:t>20</a:t>
            </a:fld>
            <a:endParaRPr lang="it-IT"/>
          </a:p>
        </p:txBody>
      </p:sp>
      <p:pic>
        <p:nvPicPr>
          <p:cNvPr id="7" name="Immagine 6" descr="foto 2 (4).JPG"/>
          <p:cNvPicPr>
            <a:picLocks noChangeAspect="1"/>
          </p:cNvPicPr>
          <p:nvPr/>
        </p:nvPicPr>
        <p:blipFill>
          <a:blip r:embed="rId3" cstate="print"/>
          <a:srcRect t="15126" b="4202"/>
          <a:stretch>
            <a:fillRect/>
          </a:stretch>
        </p:blipFill>
        <p:spPr>
          <a:xfrm rot="875061">
            <a:off x="4074222" y="6840800"/>
            <a:ext cx="1815346" cy="1952640"/>
          </a:xfrm>
          <a:prstGeom prst="rect">
            <a:avLst/>
          </a:prstGeom>
          <a:ln w="57150">
            <a:solidFill>
              <a:srgbClr val="00FFFF"/>
            </a:solidFill>
          </a:ln>
        </p:spPr>
      </p:pic>
      <p:pic>
        <p:nvPicPr>
          <p:cNvPr id="8" name="Immagine 7" descr="foto 5 (2).JPG"/>
          <p:cNvPicPr>
            <a:picLocks noChangeAspect="1"/>
          </p:cNvPicPr>
          <p:nvPr/>
        </p:nvPicPr>
        <p:blipFill>
          <a:blip r:embed="rId4" cstate="print"/>
          <a:srcRect t="10345" r="19827"/>
          <a:stretch>
            <a:fillRect/>
          </a:stretch>
        </p:blipFill>
        <p:spPr>
          <a:xfrm rot="20879759">
            <a:off x="798948" y="7051961"/>
            <a:ext cx="2045401" cy="1715480"/>
          </a:xfrm>
          <a:prstGeom prst="rect">
            <a:avLst/>
          </a:prstGeom>
          <a:ln w="57150">
            <a:solidFill>
              <a:srgbClr val="00FFFF"/>
            </a:solidFill>
          </a:ln>
        </p:spPr>
      </p:pic>
      <p:pic>
        <p:nvPicPr>
          <p:cNvPr id="10" name="Immagine 9" descr="foto 3 (2)VA.JPG"/>
          <p:cNvPicPr>
            <a:picLocks noChangeAspect="1"/>
          </p:cNvPicPr>
          <p:nvPr/>
        </p:nvPicPr>
        <p:blipFill>
          <a:blip r:embed="rId5" cstate="print"/>
          <a:srcRect t="20833"/>
          <a:stretch>
            <a:fillRect/>
          </a:stretch>
        </p:blipFill>
        <p:spPr>
          <a:xfrm rot="576442">
            <a:off x="3901656" y="1929708"/>
            <a:ext cx="2714644" cy="1611824"/>
          </a:xfrm>
          <a:prstGeom prst="rect">
            <a:avLst/>
          </a:prstGeom>
          <a:ln w="57150">
            <a:solidFill>
              <a:srgbClr val="00FFFF"/>
            </a:solidFill>
          </a:ln>
        </p:spPr>
      </p:pic>
      <p:sp>
        <p:nvSpPr>
          <p:cNvPr id="11" name="CasellaDiTesto 10"/>
          <p:cNvSpPr txBox="1"/>
          <p:nvPr/>
        </p:nvSpPr>
        <p:spPr>
          <a:xfrm>
            <a:off x="714356" y="3929058"/>
            <a:ext cx="564360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NEI PANNI DELL’ALTRO</a:t>
            </a:r>
          </a:p>
          <a:p>
            <a:r>
              <a:rPr lang="it-IT" sz="130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Ragazzi,io mi sento arricchito di tante cose.</a:t>
            </a:r>
          </a:p>
          <a:p>
            <a:r>
              <a:rPr lang="it-IT" sz="130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Per esempio?</a:t>
            </a:r>
          </a:p>
          <a:p>
            <a:r>
              <a:rPr lang="it-IT" sz="130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Adesso so molte più cose su ciascuno di noi. E ho scoperto che una cosa è ”essere” e un'altra è ”apparire”.</a:t>
            </a:r>
          </a:p>
          <a:p>
            <a:r>
              <a:rPr lang="it-IT" sz="130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È vero!Siamo ancora più diversi di quanto pensavamo di essere!</a:t>
            </a:r>
          </a:p>
          <a:p>
            <a:r>
              <a:rPr lang="it-IT" sz="130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 riusciamo a stare benissimo tutti quanti insieme!</a:t>
            </a:r>
          </a:p>
          <a:p>
            <a:r>
              <a:rPr lang="it-IT" sz="130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Io ho imparato che per dare giudizi e non avere pregiudizi bisogna conoscere l’altro.</a:t>
            </a:r>
          </a:p>
          <a:p>
            <a:r>
              <a:rPr lang="it-IT" sz="130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 questo è divertente! Vi immaginate che noia se fossimo tutti uguali?</a:t>
            </a:r>
          </a:p>
          <a:p>
            <a:r>
              <a:rPr lang="it-IT" sz="130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 avessimo tutti lo stesso carattere,gli stessi gusti!</a:t>
            </a:r>
          </a:p>
          <a:p>
            <a:r>
              <a:rPr lang="it-IT" sz="130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 le abitudini,le tradizioni,le lingue,l’arte fossero tutte uguali!</a:t>
            </a:r>
          </a:p>
          <a:p>
            <a:r>
              <a:rPr lang="it-IT" sz="130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 la musica fosse tutta uguale! Dopo un po’ diventerebbe una ninna nanna!</a:t>
            </a:r>
          </a:p>
          <a:p>
            <a:r>
              <a:rPr lang="it-IT" sz="130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Siamo tutti uguali e tutti diversi,tutti unici!</a:t>
            </a:r>
          </a:p>
          <a:p>
            <a:r>
              <a:rPr lang="it-IT" sz="1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</a:t>
            </a:r>
          </a:p>
          <a:p>
            <a:endParaRPr lang="it-IT" sz="1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it-IT" sz="1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348296"/>
          </a:xfr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it-IT" b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Giochi sportivi di fine anno</a:t>
            </a:r>
            <a:r>
              <a:rPr lang="it-IT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it-IT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it-IT" sz="3100" b="1" dirty="0" smtClean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Palestra della scuola Cornelia 43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700" b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5 – 6 – 7  giugno  </a:t>
            </a:r>
            <a:endParaRPr lang="it-IT" sz="2700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rgbClr val="00FFFF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4290" y="2285984"/>
            <a:ext cx="6172200" cy="5953672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sz="4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it-IT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L’importante non è vincere ma partecipare</a:t>
            </a:r>
          </a:p>
          <a:p>
            <a:pPr algn="r">
              <a:buNone/>
            </a:pPr>
            <a:r>
              <a:rPr lang="it-IT" sz="1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Pierre de </a:t>
            </a:r>
            <a:r>
              <a:rPr lang="it-IT" sz="1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Coubertin</a:t>
            </a:r>
            <a:endParaRPr lang="it-IT" sz="1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8781-B3D7-4CFF-88D0-6D1D4C8DCCE3}" type="slidenum">
              <a:rPr lang="it-IT" smtClean="0"/>
              <a:pPr/>
              <a:t>21</a:t>
            </a:fld>
            <a:endParaRPr lang="it-IT"/>
          </a:p>
        </p:txBody>
      </p:sp>
      <p:pic>
        <p:nvPicPr>
          <p:cNvPr id="5" name="Immagine 4" descr="OLIMPIAD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16" y="1785918"/>
            <a:ext cx="2452680" cy="1379632"/>
          </a:xfrm>
          <a:prstGeom prst="rect">
            <a:avLst/>
          </a:prstGeom>
        </p:spPr>
      </p:pic>
      <p:pic>
        <p:nvPicPr>
          <p:cNvPr id="6" name="Immagine 5" descr="DSC015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45042">
            <a:off x="3424662" y="5782198"/>
            <a:ext cx="2905292" cy="217897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8" name="Immagine 7" descr="DSC015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69596">
            <a:off x="484775" y="4534620"/>
            <a:ext cx="2973615" cy="2230211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sp>
        <p:nvSpPr>
          <p:cNvPr id="12" name="CasellaDiTesto 11"/>
          <p:cNvSpPr txBox="1"/>
          <p:nvPr/>
        </p:nvSpPr>
        <p:spPr>
          <a:xfrm>
            <a:off x="571480" y="7358082"/>
            <a:ext cx="2571768" cy="461665"/>
          </a:xfrm>
          <a:prstGeom prst="rect">
            <a:avLst/>
          </a:prstGeom>
          <a:solidFill>
            <a:srgbClr val="99FF9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Classi IIA e IIB</a:t>
            </a:r>
            <a:endParaRPr lang="it-IT" sz="2400" dirty="0"/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276858"/>
          </a:xfrm>
          <a:ln w="571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it-IT" dirty="0" smtClean="0">
                <a:ln w="28575">
                  <a:solidFill>
                    <a:srgbClr val="0070C0"/>
                  </a:solidFill>
                </a:ln>
                <a:solidFill>
                  <a:srgbClr val="00FFFF"/>
                </a:solidFill>
              </a:rPr>
              <a:t>LABORATORI</a:t>
            </a:r>
            <a:endParaRPr lang="it-IT" dirty="0">
              <a:ln w="28575">
                <a:solidFill>
                  <a:srgbClr val="0070C0"/>
                </a:solidFill>
              </a:ln>
              <a:solidFill>
                <a:srgbClr val="00FFFF"/>
              </a:solidFill>
            </a:endParaRPr>
          </a:p>
        </p:txBody>
      </p:sp>
      <p:pic>
        <p:nvPicPr>
          <p:cNvPr id="5" name="Segnaposto contenuto 4" descr="vetrata(2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42" y="1785918"/>
            <a:ext cx="2524115" cy="1928826"/>
          </a:xfrm>
          <a:ln w="57150">
            <a:solidFill>
              <a:srgbClr val="00B0F0"/>
            </a:solidFill>
          </a:ln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8781-B3D7-4CFF-88D0-6D1D4C8DCCE3}" type="slidenum">
              <a:rPr lang="it-IT" smtClean="0"/>
              <a:pPr/>
              <a:t>22</a:t>
            </a:fld>
            <a:endParaRPr lang="it-IT" dirty="0"/>
          </a:p>
        </p:txBody>
      </p:sp>
      <p:pic>
        <p:nvPicPr>
          <p:cNvPr id="6" name="Immagine 5" descr="Patrizia IVA .jpg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17093" y="2226453"/>
            <a:ext cx="2952770" cy="2214577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9" name="Immagine 8" descr="DSC011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42" y="4214810"/>
            <a:ext cx="2786082" cy="2089562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11" name="CasellaDiTesto 10"/>
          <p:cNvSpPr txBox="1"/>
          <p:nvPr/>
        </p:nvSpPr>
        <p:spPr>
          <a:xfrm>
            <a:off x="500042" y="3857620"/>
            <a:ext cx="2714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VETRATE COLORATE </a:t>
            </a:r>
            <a:r>
              <a:rPr lang="it-IT" sz="1400" b="1" dirty="0" err="1" smtClean="0"/>
              <a:t>I.R.C.</a:t>
            </a:r>
            <a:r>
              <a:rPr lang="it-IT" sz="1400" b="1" dirty="0" smtClean="0"/>
              <a:t> VB</a:t>
            </a:r>
            <a:endParaRPr lang="it-IT" sz="1400" b="1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3714752" y="4929190"/>
            <a:ext cx="2428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IL METRO QUADRATO  IVA</a:t>
            </a:r>
            <a:endParaRPr lang="it-IT" sz="1400" b="1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428604" y="6429388"/>
            <a:ext cx="2857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LAP BOOK  IIA</a:t>
            </a:r>
            <a:endParaRPr lang="it-IT" sz="1400" b="1" dirty="0"/>
          </a:p>
        </p:txBody>
      </p:sp>
      <p:pic>
        <p:nvPicPr>
          <p:cNvPr id="10" name="Immagine 9" descr="DSC013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876" y="5286380"/>
            <a:ext cx="2714620" cy="2035965"/>
          </a:xfrm>
          <a:prstGeom prst="rect">
            <a:avLst/>
          </a:prstGeom>
          <a:ln w="57150">
            <a:solidFill>
              <a:srgbClr val="1E9632"/>
            </a:solidFill>
          </a:ln>
        </p:spPr>
      </p:pic>
      <p:sp>
        <p:nvSpPr>
          <p:cNvPr id="14" name="CasellaDiTesto 13"/>
          <p:cNvSpPr txBox="1"/>
          <p:nvPr/>
        </p:nvSpPr>
        <p:spPr>
          <a:xfrm>
            <a:off x="3500438" y="7429520"/>
            <a:ext cx="285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ORTO SCOLASTICO  </a:t>
            </a:r>
          </a:p>
          <a:p>
            <a:r>
              <a:rPr lang="it-IT" sz="1400" b="1" dirty="0" smtClean="0"/>
              <a:t>CLASSI  SECONDE E TERZE</a:t>
            </a:r>
            <a:endParaRPr lang="it-IT" sz="1400" b="1" dirty="0"/>
          </a:p>
        </p:txBody>
      </p:sp>
      <p:pic>
        <p:nvPicPr>
          <p:cNvPr id="15" name="Immagine 14" descr="DSC008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480" y="6858016"/>
            <a:ext cx="2357430" cy="1768073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16" name="CasellaDiTesto 15"/>
          <p:cNvSpPr txBox="1"/>
          <p:nvPr/>
        </p:nvSpPr>
        <p:spPr>
          <a:xfrm>
            <a:off x="3000372" y="8358214"/>
            <a:ext cx="2143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“ SE FACCIO CAPISCO”</a:t>
            </a:r>
            <a:endParaRPr lang="it-IT" sz="1400" b="1" dirty="0"/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7166" y="357158"/>
            <a:ext cx="6172200" cy="857256"/>
          </a:xfrm>
          <a:solidFill>
            <a:srgbClr val="BFF9C6"/>
          </a:solidFill>
          <a:ln w="57150">
            <a:solidFill>
              <a:srgbClr val="0070C0"/>
            </a:solidFill>
          </a:ln>
        </p:spPr>
        <p:txBody>
          <a:bodyPr/>
          <a:lstStyle/>
          <a:p>
            <a:r>
              <a:rPr lang="it-IT" b="1" dirty="0" smtClean="0">
                <a:ln w="381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TEATRO</a:t>
            </a:r>
            <a:endParaRPr lang="it-IT" b="1" dirty="0">
              <a:ln w="381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2900" y="1285853"/>
            <a:ext cx="6172200" cy="688236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it-IT" b="1" dirty="0" smtClean="0">
              <a:ln w="38100">
                <a:solidFill>
                  <a:srgbClr val="00206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it-IT" b="1" dirty="0" smtClean="0">
                <a:ln w="3810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CLASSI</a:t>
            </a:r>
          </a:p>
          <a:p>
            <a:r>
              <a:rPr lang="it-IT" sz="2800" dirty="0" smtClean="0"/>
              <a:t>Nei panni dell’altro  VA</a:t>
            </a:r>
          </a:p>
          <a:p>
            <a:r>
              <a:rPr lang="it-IT" sz="2800" dirty="0" smtClean="0"/>
              <a:t>Favole a merenda  IVA</a:t>
            </a:r>
          </a:p>
          <a:p>
            <a:r>
              <a:rPr lang="it-IT" sz="2800" dirty="0" smtClean="0"/>
              <a:t>Il re addormentato IVB</a:t>
            </a:r>
          </a:p>
          <a:p>
            <a:r>
              <a:rPr lang="it-IT" sz="2800" dirty="0" smtClean="0"/>
              <a:t>La stramba storia dell’evoluzione IIIB</a:t>
            </a:r>
          </a:p>
          <a:p>
            <a:pPr>
              <a:buNone/>
            </a:pPr>
            <a:r>
              <a:rPr lang="it-IT" dirty="0" smtClean="0"/>
              <a:t>         </a:t>
            </a:r>
          </a:p>
          <a:p>
            <a:pPr algn="ctr">
              <a:buNone/>
            </a:pPr>
            <a:r>
              <a:rPr lang="it-IT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ATTIVITÀ EXTRASCOLASTICA</a:t>
            </a:r>
            <a:endParaRPr lang="it-IT" b="1" dirty="0" smtClean="0">
              <a:solidFill>
                <a:srgbClr val="FFFF66"/>
              </a:solidFill>
            </a:endParaRPr>
          </a:p>
          <a:p>
            <a:pPr algn="ctr">
              <a:buNone/>
            </a:pPr>
            <a:r>
              <a:rPr lang="it-IT" dirty="0" smtClean="0"/>
              <a:t>  </a:t>
            </a:r>
            <a:r>
              <a:rPr lang="it-IT" b="1" dirty="0" smtClean="0">
                <a:ln w="285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Laboratorio  teatrale </a:t>
            </a:r>
          </a:p>
          <a:p>
            <a:pPr algn="ctr">
              <a:buNone/>
            </a:pPr>
            <a:r>
              <a:rPr lang="it-IT" b="1" dirty="0" smtClean="0">
                <a:ln w="285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 Paolo Parente </a:t>
            </a:r>
          </a:p>
          <a:p>
            <a:r>
              <a:rPr lang="it-IT" sz="2800" dirty="0" smtClean="0"/>
              <a:t>Sogno di una notte di mezza estate</a:t>
            </a:r>
          </a:p>
          <a:p>
            <a:r>
              <a:rPr lang="it-IT" sz="2800" dirty="0" smtClean="0"/>
              <a:t>Giocattoli poetici</a:t>
            </a:r>
          </a:p>
          <a:p>
            <a:r>
              <a:rPr lang="it-IT" sz="2800" dirty="0" smtClean="0"/>
              <a:t>Romeo e Giulietta</a:t>
            </a:r>
            <a:endParaRPr lang="it-IT" sz="2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8781-B3D7-4CFF-88D0-6D1D4C8DCCE3}" type="slidenum">
              <a:rPr lang="it-IT" smtClean="0"/>
              <a:pPr/>
              <a:t>23</a:t>
            </a:fld>
            <a:endParaRPr lang="it-IT"/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8781-B3D7-4CFF-88D0-6D1D4C8DCCE3}" type="slidenum">
              <a:rPr lang="it-IT" smtClean="0"/>
              <a:pPr/>
              <a:t>24</a:t>
            </a:fld>
            <a:endParaRPr lang="it-IT"/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ctrTitle"/>
          </p:nvPr>
        </p:nvSpPr>
        <p:spPr>
          <a:xfrm>
            <a:off x="357166" y="357158"/>
            <a:ext cx="6143668" cy="1960033"/>
          </a:xfrm>
          <a:gradFill flip="none" rotWithShape="1">
            <a:gsLst>
              <a:gs pos="0">
                <a:srgbClr val="66FF33">
                  <a:tint val="66000"/>
                  <a:satMod val="160000"/>
                </a:srgbClr>
              </a:gs>
              <a:gs pos="50000">
                <a:srgbClr val="66FF33">
                  <a:tint val="44500"/>
                  <a:satMod val="160000"/>
                </a:srgbClr>
              </a:gs>
              <a:gs pos="100000">
                <a:srgbClr val="66FF33">
                  <a:tint val="23500"/>
                  <a:satMod val="160000"/>
                </a:srgbClr>
              </a:gs>
            </a:gsLst>
            <a:lin ang="5400000" scaled="1"/>
            <a:tileRect/>
          </a:gradFill>
          <a:ln w="57150">
            <a:solidFill>
              <a:srgbClr val="FF0000"/>
            </a:solidFill>
          </a:ln>
        </p:spPr>
        <p:txBody>
          <a:bodyPr/>
          <a:lstStyle/>
          <a:p>
            <a:r>
              <a:rPr lang="it-IT" b="1" dirty="0" smtClean="0">
                <a:solidFill>
                  <a:schemeClr val="tx2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CONCERTO </a:t>
            </a:r>
            <a:br>
              <a:rPr lang="it-IT" b="1" dirty="0" smtClean="0">
                <a:solidFill>
                  <a:schemeClr val="tx2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it-IT" b="1" dirty="0" err="1" smtClean="0">
                <a:solidFill>
                  <a:schemeClr val="tx2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DI</a:t>
            </a:r>
            <a:r>
              <a:rPr lang="it-IT" b="1" dirty="0" smtClean="0">
                <a:solidFill>
                  <a:schemeClr val="tx2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NATALE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57166" y="7500958"/>
            <a:ext cx="6215106" cy="1214446"/>
          </a:xfrm>
          <a:solidFill>
            <a:srgbClr val="BFF9C6"/>
          </a:solidFill>
          <a:ln w="57150">
            <a:solidFill>
              <a:srgbClr val="FF0000"/>
            </a:solidFill>
          </a:ln>
        </p:spPr>
        <p:txBody>
          <a:bodyPr>
            <a:normAutofit fontScale="77500" lnSpcReduction="20000"/>
          </a:bodyPr>
          <a:lstStyle/>
          <a:p>
            <a:endParaRPr lang="it-IT" b="1" dirty="0" smtClean="0">
              <a:solidFill>
                <a:srgbClr val="FF0000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it-IT" b="1" dirty="0" smtClean="0">
                <a:solidFill>
                  <a:srgbClr val="FF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Scuola Primaria  via Cornelia, 43</a:t>
            </a:r>
          </a:p>
          <a:p>
            <a:r>
              <a:rPr lang="it-IT" b="1" dirty="0" smtClean="0">
                <a:solidFill>
                  <a:srgbClr val="0070C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12 – 13- 14 Dicembre  2016</a:t>
            </a:r>
          </a:p>
          <a:p>
            <a:endParaRPr lang="it-IT" dirty="0"/>
          </a:p>
        </p:txBody>
      </p:sp>
      <p:pic>
        <p:nvPicPr>
          <p:cNvPr id="8" name="Immagine 7" descr="DSC011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66" y="5000628"/>
            <a:ext cx="3143272" cy="2357454"/>
          </a:xfrm>
          <a:prstGeom prst="round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9" name="Immagine 8" descr="DSC01055.JPG"/>
          <p:cNvPicPr>
            <a:picLocks noChangeAspect="1"/>
          </p:cNvPicPr>
          <p:nvPr/>
        </p:nvPicPr>
        <p:blipFill>
          <a:blip r:embed="rId3" cstate="print"/>
          <a:srcRect l="9042"/>
          <a:stretch>
            <a:fillRect/>
          </a:stretch>
        </p:blipFill>
        <p:spPr>
          <a:xfrm>
            <a:off x="3571876" y="2500298"/>
            <a:ext cx="3071834" cy="2356187"/>
          </a:xfrm>
          <a:prstGeom prst="round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0" name="Immagine 9" descr="DSC010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66" y="2500298"/>
            <a:ext cx="3143273" cy="2357454"/>
          </a:xfrm>
          <a:prstGeom prst="round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2" name="Immagine 11" descr="DSC0106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876" y="5000628"/>
            <a:ext cx="3000396" cy="2286016"/>
          </a:xfrm>
          <a:prstGeom prst="round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1" name="Stella a 5 punte 10"/>
          <p:cNvSpPr/>
          <p:nvPr/>
        </p:nvSpPr>
        <p:spPr>
          <a:xfrm>
            <a:off x="500042" y="571472"/>
            <a:ext cx="428628" cy="4286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Stella a 5 punte 12"/>
          <p:cNvSpPr/>
          <p:nvPr/>
        </p:nvSpPr>
        <p:spPr>
          <a:xfrm>
            <a:off x="1142984" y="1000100"/>
            <a:ext cx="285752" cy="28575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tella a 5 punte 13"/>
          <p:cNvSpPr/>
          <p:nvPr/>
        </p:nvSpPr>
        <p:spPr>
          <a:xfrm>
            <a:off x="571480" y="1500166"/>
            <a:ext cx="428628" cy="50006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tella a 5 punte 14"/>
          <p:cNvSpPr/>
          <p:nvPr/>
        </p:nvSpPr>
        <p:spPr>
          <a:xfrm>
            <a:off x="1571612" y="571472"/>
            <a:ext cx="500066" cy="4286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tella a 5 punte 15"/>
          <p:cNvSpPr/>
          <p:nvPr/>
        </p:nvSpPr>
        <p:spPr>
          <a:xfrm>
            <a:off x="4786322" y="571472"/>
            <a:ext cx="500066" cy="4286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tella a 5 punte 16"/>
          <p:cNvSpPr/>
          <p:nvPr/>
        </p:nvSpPr>
        <p:spPr>
          <a:xfrm>
            <a:off x="5929330" y="1000100"/>
            <a:ext cx="357190" cy="35719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Stella a 5 punte 17"/>
          <p:cNvSpPr/>
          <p:nvPr/>
        </p:nvSpPr>
        <p:spPr>
          <a:xfrm>
            <a:off x="5143512" y="1357290"/>
            <a:ext cx="571504" cy="4286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Stella a 5 punte 18"/>
          <p:cNvSpPr/>
          <p:nvPr/>
        </p:nvSpPr>
        <p:spPr>
          <a:xfrm>
            <a:off x="5643578" y="428596"/>
            <a:ext cx="357190" cy="4286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Stella a 5 punte 19"/>
          <p:cNvSpPr/>
          <p:nvPr/>
        </p:nvSpPr>
        <p:spPr>
          <a:xfrm>
            <a:off x="1643050" y="1500166"/>
            <a:ext cx="428628" cy="35719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Stella a 5 punte 20"/>
          <p:cNvSpPr/>
          <p:nvPr/>
        </p:nvSpPr>
        <p:spPr>
          <a:xfrm>
            <a:off x="4643446" y="1714480"/>
            <a:ext cx="428628" cy="50006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Stella a 5 punte 21"/>
          <p:cNvSpPr/>
          <p:nvPr/>
        </p:nvSpPr>
        <p:spPr>
          <a:xfrm>
            <a:off x="6072206" y="1785918"/>
            <a:ext cx="357190" cy="4286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Stella a 5 punte 22"/>
          <p:cNvSpPr/>
          <p:nvPr/>
        </p:nvSpPr>
        <p:spPr>
          <a:xfrm>
            <a:off x="3500438" y="428596"/>
            <a:ext cx="285752" cy="28575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Stella a 5 punte 23"/>
          <p:cNvSpPr/>
          <p:nvPr/>
        </p:nvSpPr>
        <p:spPr>
          <a:xfrm>
            <a:off x="2571744" y="1928794"/>
            <a:ext cx="428628" cy="35719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tella a 5 punte 24"/>
          <p:cNvSpPr/>
          <p:nvPr/>
        </p:nvSpPr>
        <p:spPr>
          <a:xfrm>
            <a:off x="1285860" y="1785918"/>
            <a:ext cx="428628" cy="4286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BF03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300810" cy="3920064"/>
          </a:xfrm>
          <a:ln w="38100"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it-IT" sz="3600" b="1" dirty="0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it-IT" sz="3600" b="1" dirty="0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it-IT" sz="2700" b="1" dirty="0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Anche quest’anno La Scuola Primaria Cornelia,43 ha preparato un </a:t>
            </a:r>
            <a:br>
              <a:rPr lang="it-IT" sz="2700" b="1" dirty="0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it-IT" sz="2700" b="1" dirty="0" smtClean="0">
                <a:solidFill>
                  <a:schemeClr val="tx2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  <a:r>
              <a:rPr lang="it-IT" sz="2700" b="1" dirty="0" smtClean="0">
                <a:solidFill>
                  <a:srgbClr val="FF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CONCERTO </a:t>
            </a:r>
            <a:r>
              <a:rPr lang="it-IT" sz="2700" b="1" dirty="0" err="1" smtClean="0">
                <a:solidFill>
                  <a:srgbClr val="FF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DI</a:t>
            </a:r>
            <a:r>
              <a:rPr lang="it-IT" sz="2700" b="1" dirty="0" smtClean="0">
                <a:solidFill>
                  <a:srgbClr val="FF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NATALE</a:t>
            </a:r>
            <a:r>
              <a:rPr lang="it-IT" sz="2700" b="1" dirty="0" smtClean="0">
                <a:solidFill>
                  <a:schemeClr val="tx2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it-IT" sz="2700" b="1" dirty="0" smtClean="0">
                <a:solidFill>
                  <a:schemeClr val="tx2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it-IT" sz="2700" b="1" dirty="0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che ha coinvolto tutte la classi. </a:t>
            </a:r>
            <a:br>
              <a:rPr lang="it-IT" sz="2700" b="1" dirty="0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it-IT" sz="2700" b="1" dirty="0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Le bambine indossavano un allegro abito rosso.</a:t>
            </a:r>
            <a:br>
              <a:rPr lang="it-IT" sz="2700" b="1" dirty="0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it-IT" sz="2700" b="1" dirty="0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I bambini erano elegantissimi in camicia bianca e papillon rosso.</a:t>
            </a:r>
            <a:br>
              <a:rPr lang="it-IT" sz="2700" b="1" dirty="0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it-IT" sz="2700" b="1" dirty="0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Ogni classe ha eseguito la sua canzone accompagnandola con una coreografia</a:t>
            </a:r>
            <a:r>
              <a:rPr lang="it-IT" sz="3100" b="1" dirty="0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r>
              <a:rPr lang="it-IT" b="1" dirty="0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it-IT" b="1" dirty="0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6" name="Segnaposto contenuto 5" descr="DSC01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876" y="4500562"/>
            <a:ext cx="3071553" cy="2297689"/>
          </a:xfrm>
          <a:ln w="38100">
            <a:solidFill>
              <a:srgbClr val="FF0000"/>
            </a:solidFill>
          </a:ln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8781-B3D7-4CFF-88D0-6D1D4C8DCCE3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8" name="Immagine 7" descr="DSC01068.JPG"/>
          <p:cNvPicPr>
            <a:picLocks noChangeAspect="1"/>
          </p:cNvPicPr>
          <p:nvPr/>
        </p:nvPicPr>
        <p:blipFill>
          <a:blip r:embed="rId3" cstate="print"/>
          <a:srcRect t="30484" r="29851"/>
          <a:stretch>
            <a:fillRect/>
          </a:stretch>
        </p:blipFill>
        <p:spPr>
          <a:xfrm>
            <a:off x="357166" y="4500562"/>
            <a:ext cx="3143248" cy="233615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0" name="Immagine 9" descr="DSC01066.JPG"/>
          <p:cNvPicPr>
            <a:picLocks noChangeAspect="1"/>
          </p:cNvPicPr>
          <p:nvPr/>
        </p:nvPicPr>
        <p:blipFill>
          <a:blip r:embed="rId4" cstate="print"/>
          <a:srcRect t="6504" b="5691"/>
          <a:stretch>
            <a:fillRect/>
          </a:stretch>
        </p:blipFill>
        <p:spPr>
          <a:xfrm>
            <a:off x="357166" y="6858016"/>
            <a:ext cx="3143272" cy="192882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Immagine 10" descr="DSC01024.JPG"/>
          <p:cNvPicPr>
            <a:picLocks noChangeAspect="1"/>
          </p:cNvPicPr>
          <p:nvPr/>
        </p:nvPicPr>
        <p:blipFill>
          <a:blip r:embed="rId5" cstate="print"/>
          <a:srcRect l="7595" t="22363" b="1545"/>
          <a:stretch>
            <a:fillRect/>
          </a:stretch>
        </p:blipFill>
        <p:spPr>
          <a:xfrm>
            <a:off x="3571876" y="6858016"/>
            <a:ext cx="3071834" cy="192882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28" y="285720"/>
            <a:ext cx="6172200" cy="1524000"/>
          </a:xfrm>
          <a:ln w="38100"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sz="2800" b="1" dirty="0" smtClean="0">
                <a:solidFill>
                  <a:schemeClr val="tx2"/>
                </a:solidFill>
              </a:rPr>
              <a:t>Fra una replica e l’altra, insegnanti e alunni posano per una bella foto ricordo.</a:t>
            </a:r>
            <a:endParaRPr lang="it-IT" sz="2800" b="1" dirty="0">
              <a:solidFill>
                <a:schemeClr val="tx2"/>
              </a:solidFill>
            </a:endParaRPr>
          </a:p>
        </p:txBody>
      </p:sp>
      <p:pic>
        <p:nvPicPr>
          <p:cNvPr id="7" name="Segnaposto contenuto 6" descr="DSC011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3971" t="8445" r="1610" b="22888"/>
          <a:stretch>
            <a:fillRect/>
          </a:stretch>
        </p:blipFill>
        <p:spPr>
          <a:xfrm rot="20827911">
            <a:off x="426598" y="2032906"/>
            <a:ext cx="3114191" cy="2257789"/>
          </a:xfr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8781-B3D7-4CFF-88D0-6D1D4C8DCCE3}" type="slidenum">
              <a:rPr lang="it-IT" smtClean="0"/>
              <a:pPr/>
              <a:t>5</a:t>
            </a:fld>
            <a:endParaRPr lang="it-IT"/>
          </a:p>
        </p:txBody>
      </p:sp>
      <p:pic>
        <p:nvPicPr>
          <p:cNvPr id="9" name="Immagine 8" descr="DSC01107.JPG"/>
          <p:cNvPicPr>
            <a:picLocks noChangeAspect="1"/>
          </p:cNvPicPr>
          <p:nvPr/>
        </p:nvPicPr>
        <p:blipFill>
          <a:blip r:embed="rId4" cstate="print"/>
          <a:srcRect l="5208" t="2778" r="6250" b="12500"/>
          <a:stretch>
            <a:fillRect/>
          </a:stretch>
        </p:blipFill>
        <p:spPr>
          <a:xfrm rot="1491358">
            <a:off x="3227535" y="2271651"/>
            <a:ext cx="3142554" cy="2255245"/>
          </a:xfrm>
          <a:prstGeom prst="rect">
            <a:avLst/>
          </a:prstGeom>
        </p:spPr>
      </p:pic>
      <p:pic>
        <p:nvPicPr>
          <p:cNvPr id="10" name="Immagine 9" descr="DSC01112.JPG"/>
          <p:cNvPicPr>
            <a:picLocks noChangeAspect="1"/>
          </p:cNvPicPr>
          <p:nvPr/>
        </p:nvPicPr>
        <p:blipFill>
          <a:blip r:embed="rId5" cstate="print"/>
          <a:srcRect l="2083" t="1927" r="4166" b="16719"/>
          <a:stretch>
            <a:fillRect/>
          </a:stretch>
        </p:blipFill>
        <p:spPr>
          <a:xfrm rot="20146105">
            <a:off x="557490" y="4343715"/>
            <a:ext cx="3224461" cy="2364605"/>
          </a:xfrm>
          <a:prstGeom prst="rect">
            <a:avLst/>
          </a:prstGeom>
        </p:spPr>
      </p:pic>
      <p:pic>
        <p:nvPicPr>
          <p:cNvPr id="11" name="Immagine 10" descr="DSC01109.JPG"/>
          <p:cNvPicPr>
            <a:picLocks noChangeAspect="1"/>
          </p:cNvPicPr>
          <p:nvPr/>
        </p:nvPicPr>
        <p:blipFill>
          <a:blip r:embed="rId6" cstate="print"/>
          <a:srcRect l="5208" t="5555" r="6250" b="9722"/>
          <a:stretch>
            <a:fillRect/>
          </a:stretch>
        </p:blipFill>
        <p:spPr>
          <a:xfrm rot="1073056">
            <a:off x="3468638" y="4688313"/>
            <a:ext cx="2951825" cy="2118368"/>
          </a:xfrm>
          <a:prstGeom prst="rect">
            <a:avLst/>
          </a:prstGeom>
        </p:spPr>
      </p:pic>
      <p:pic>
        <p:nvPicPr>
          <p:cNvPr id="14" name="Immagine 13" descr="DSC01114.JPG"/>
          <p:cNvPicPr>
            <a:picLocks noChangeAspect="1"/>
          </p:cNvPicPr>
          <p:nvPr/>
        </p:nvPicPr>
        <p:blipFill>
          <a:blip r:embed="rId7" cstate="print"/>
          <a:srcRect l="18750" t="22222" r="15625" b="14696"/>
          <a:stretch>
            <a:fillRect/>
          </a:stretch>
        </p:blipFill>
        <p:spPr>
          <a:xfrm>
            <a:off x="1714488" y="6786578"/>
            <a:ext cx="3071834" cy="2214578"/>
          </a:xfrm>
          <a:prstGeom prst="rect">
            <a:avLst/>
          </a:prstGeom>
        </p:spPr>
      </p:pic>
      <p:pic>
        <p:nvPicPr>
          <p:cNvPr id="15" name="Immagine 14" descr="DSC0104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28802" y="6929454"/>
            <a:ext cx="2595555" cy="1857388"/>
          </a:xfrm>
          <a:prstGeom prst="rect">
            <a:avLst/>
          </a:prstGeom>
        </p:spPr>
      </p:pic>
      <p:sp>
        <p:nvSpPr>
          <p:cNvPr id="12" name="Ovale 11"/>
          <p:cNvSpPr/>
          <p:nvPr/>
        </p:nvSpPr>
        <p:spPr>
          <a:xfrm>
            <a:off x="2285992" y="5572132"/>
            <a:ext cx="71438" cy="7143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227699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sz="4000" b="1" dirty="0" smtClean="0">
                <a:solidFill>
                  <a:schemeClr val="bg2">
                    <a:lumMod val="25000"/>
                  </a:schemeClr>
                </a:solidFill>
              </a:rPr>
              <a:t>Eccoci pronti per la spettacolo!</a:t>
            </a:r>
            <a:br>
              <a:rPr lang="it-IT" sz="40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4000" b="1" dirty="0" smtClean="0">
                <a:solidFill>
                  <a:schemeClr val="bg2">
                    <a:lumMod val="25000"/>
                  </a:schemeClr>
                </a:solidFill>
              </a:rPr>
              <a:t>Noi, alunni della classe VB, ci mettiamo in posa per una foto di gruppo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pic>
        <p:nvPicPr>
          <p:cNvPr id="5" name="Segnaposto contenuto 4" descr="VB2.jpg"/>
          <p:cNvPicPr>
            <a:picLocks noGrp="1" noChangeAspect="1"/>
          </p:cNvPicPr>
          <p:nvPr>
            <p:ph idx="1"/>
          </p:nvPr>
        </p:nvPicPr>
        <p:blipFill>
          <a:blip r:embed="rId2"/>
          <a:srcRect l="5876" t="9877" r="16666"/>
          <a:stretch>
            <a:fillRect/>
          </a:stretch>
        </p:blipFill>
        <p:spPr>
          <a:xfrm rot="21029249">
            <a:off x="495422" y="2889515"/>
            <a:ext cx="3214603" cy="2805165"/>
          </a:xfrm>
          <a:prstGeom prst="round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8781-B3D7-4CFF-88D0-6D1D4C8DCCE3}" type="slidenum">
              <a:rPr lang="it-IT" smtClean="0"/>
              <a:pPr/>
              <a:t>6</a:t>
            </a:fld>
            <a:endParaRPr lang="it-IT"/>
          </a:p>
        </p:txBody>
      </p:sp>
      <p:pic>
        <p:nvPicPr>
          <p:cNvPr id="6" name="Immagine 5" descr="V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972097">
            <a:off x="3409369" y="4896733"/>
            <a:ext cx="3179122" cy="2384341"/>
          </a:xfrm>
          <a:prstGeom prst="round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7" name="CasellaDiTesto 6"/>
          <p:cNvSpPr txBox="1"/>
          <p:nvPr/>
        </p:nvSpPr>
        <p:spPr>
          <a:xfrm>
            <a:off x="857232" y="7643834"/>
            <a:ext cx="5572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</a:rPr>
              <a:t>Emozione a mille!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8" name="Stella a 5 punte 7"/>
          <p:cNvSpPr/>
          <p:nvPr/>
        </p:nvSpPr>
        <p:spPr>
          <a:xfrm>
            <a:off x="4500570" y="2928926"/>
            <a:ext cx="285752" cy="35719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tella a 5 punte 8"/>
          <p:cNvSpPr/>
          <p:nvPr/>
        </p:nvSpPr>
        <p:spPr>
          <a:xfrm>
            <a:off x="6072206" y="2786050"/>
            <a:ext cx="285752" cy="35719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tella a 5 punte 9"/>
          <p:cNvSpPr/>
          <p:nvPr/>
        </p:nvSpPr>
        <p:spPr>
          <a:xfrm>
            <a:off x="5357826" y="3428992"/>
            <a:ext cx="285752" cy="35719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tella a 5 punte 10"/>
          <p:cNvSpPr/>
          <p:nvPr/>
        </p:nvSpPr>
        <p:spPr>
          <a:xfrm>
            <a:off x="500042" y="6215074"/>
            <a:ext cx="285752" cy="35719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tella a 5 punte 11"/>
          <p:cNvSpPr/>
          <p:nvPr/>
        </p:nvSpPr>
        <p:spPr>
          <a:xfrm>
            <a:off x="2357430" y="7143768"/>
            <a:ext cx="285752" cy="35719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Stella a 5 punte 12"/>
          <p:cNvSpPr/>
          <p:nvPr/>
        </p:nvSpPr>
        <p:spPr>
          <a:xfrm>
            <a:off x="642918" y="7786710"/>
            <a:ext cx="285752" cy="35719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tella a 5 punte 13"/>
          <p:cNvSpPr/>
          <p:nvPr/>
        </p:nvSpPr>
        <p:spPr>
          <a:xfrm>
            <a:off x="2071678" y="6215074"/>
            <a:ext cx="285752" cy="35719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tella a 5 punte 14"/>
          <p:cNvSpPr/>
          <p:nvPr/>
        </p:nvSpPr>
        <p:spPr>
          <a:xfrm>
            <a:off x="6143644" y="4214810"/>
            <a:ext cx="285752" cy="35719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tella a 5 punte 15"/>
          <p:cNvSpPr/>
          <p:nvPr/>
        </p:nvSpPr>
        <p:spPr>
          <a:xfrm>
            <a:off x="4572008" y="3929058"/>
            <a:ext cx="285752" cy="35719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tella a 5 punte 16"/>
          <p:cNvSpPr/>
          <p:nvPr/>
        </p:nvSpPr>
        <p:spPr>
          <a:xfrm>
            <a:off x="3500438" y="7358082"/>
            <a:ext cx="285752" cy="35719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Stella a 5 punte 17"/>
          <p:cNvSpPr/>
          <p:nvPr/>
        </p:nvSpPr>
        <p:spPr>
          <a:xfrm>
            <a:off x="1285860" y="6929454"/>
            <a:ext cx="285752" cy="35719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3413728"/>
          </a:xfr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sz="2800" b="1" dirty="0" smtClean="0">
                <a:solidFill>
                  <a:srgbClr val="002060"/>
                </a:solidFill>
              </a:rPr>
              <a:t>Alla fine, sotto un cielo di stelle dorate, gli alunni hanno acceso le loro candele e tutti insieme hanno intonato :</a:t>
            </a:r>
            <a:br>
              <a:rPr lang="it-IT" sz="2800" b="1" dirty="0" smtClean="0">
                <a:solidFill>
                  <a:srgbClr val="002060"/>
                </a:solidFill>
              </a:rPr>
            </a:br>
            <a:r>
              <a:rPr lang="it-IT" sz="3200" b="1" i="1" spc="500" dirty="0" smtClean="0">
                <a:solidFill>
                  <a:srgbClr val="0070C0"/>
                </a:solidFill>
              </a:rPr>
              <a:t> “ WE ARE THE WORLD”</a:t>
            </a:r>
            <a:r>
              <a:rPr lang="it-IT" sz="2800" b="1" dirty="0" smtClean="0">
                <a:solidFill>
                  <a:srgbClr val="002060"/>
                </a:solidFill>
              </a:rPr>
              <a:t/>
            </a:r>
            <a:br>
              <a:rPr lang="it-IT" sz="2800" b="1" dirty="0" smtClean="0">
                <a:solidFill>
                  <a:srgbClr val="002060"/>
                </a:solidFill>
              </a:rPr>
            </a:br>
            <a:r>
              <a:rPr lang="it-IT" sz="2800" b="1" dirty="0" smtClean="0">
                <a:solidFill>
                  <a:srgbClr val="002060"/>
                </a:solidFill>
              </a:rPr>
              <a:t>per augurare a tutti i familiari presenti:</a:t>
            </a:r>
            <a:br>
              <a:rPr lang="it-IT" sz="2800" b="1" dirty="0" smtClean="0">
                <a:solidFill>
                  <a:srgbClr val="002060"/>
                </a:solidFill>
              </a:rPr>
            </a:br>
            <a:r>
              <a:rPr lang="it-IT" b="1" cap="small" spc="400" dirty="0" smtClean="0">
                <a:solidFill>
                  <a:srgbClr val="FF0000"/>
                </a:solidFill>
              </a:rPr>
              <a:t>BUON NATALE.</a:t>
            </a:r>
            <a:endParaRPr lang="it-IT" cap="small" spc="400" dirty="0">
              <a:solidFill>
                <a:srgbClr val="FF0000"/>
              </a:solidFill>
            </a:endParaRPr>
          </a:p>
        </p:txBody>
      </p:sp>
      <p:pic>
        <p:nvPicPr>
          <p:cNvPr id="10" name="Segnaposto contenuto 9" descr="DSC0105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t="5660"/>
          <a:stretch>
            <a:fillRect/>
          </a:stretch>
        </p:blipFill>
        <p:spPr>
          <a:xfrm>
            <a:off x="357166" y="3929058"/>
            <a:ext cx="3100388" cy="2143128"/>
          </a:xfrm>
          <a:ln w="38100">
            <a:solidFill>
              <a:srgbClr val="FF0000"/>
            </a:solidFill>
          </a:ln>
        </p:spPr>
      </p:pic>
      <p:pic>
        <p:nvPicPr>
          <p:cNvPr id="11" name="Segnaposto contenuto 10" descr="DSC0105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t="5660"/>
          <a:stretch>
            <a:fillRect/>
          </a:stretch>
        </p:blipFill>
        <p:spPr>
          <a:xfrm>
            <a:off x="3429000" y="3929058"/>
            <a:ext cx="3028950" cy="2143128"/>
          </a:xfrm>
          <a:ln w="38100">
            <a:solidFill>
              <a:srgbClr val="FF0000"/>
            </a:solidFill>
          </a:ln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8781-B3D7-4CFF-88D0-6D1D4C8DCCE3}" type="slidenum">
              <a:rPr lang="it-IT" smtClean="0"/>
              <a:pPr/>
              <a:t>7</a:t>
            </a:fld>
            <a:endParaRPr lang="it-IT"/>
          </a:p>
        </p:txBody>
      </p:sp>
      <p:pic>
        <p:nvPicPr>
          <p:cNvPr id="12" name="Immagine 11" descr="DSC01070.JPG"/>
          <p:cNvPicPr>
            <a:picLocks noChangeAspect="1"/>
          </p:cNvPicPr>
          <p:nvPr/>
        </p:nvPicPr>
        <p:blipFill>
          <a:blip r:embed="rId5" cstate="print"/>
          <a:srcRect t="26942" b="3652"/>
          <a:stretch>
            <a:fillRect/>
          </a:stretch>
        </p:blipFill>
        <p:spPr>
          <a:xfrm>
            <a:off x="857232" y="6143636"/>
            <a:ext cx="5214950" cy="271461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28" y="500034"/>
            <a:ext cx="6172200" cy="4000528"/>
          </a:xfr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it-IT" sz="5300" b="1" dirty="0" smtClean="0">
                <a:ln w="18000">
                  <a:solidFill>
                    <a:schemeClr val="accent2"/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CONTINUITÀ</a:t>
            </a:r>
            <a:r>
              <a:rPr lang="it-IT" b="1" dirty="0" smtClean="0">
                <a:solidFill>
                  <a:srgbClr val="002060"/>
                </a:solidFill>
              </a:rPr>
              <a:t/>
            </a:r>
            <a:br>
              <a:rPr lang="it-IT" b="1" dirty="0" smtClean="0">
                <a:solidFill>
                  <a:srgbClr val="002060"/>
                </a:solidFill>
              </a:rPr>
            </a:br>
            <a:r>
              <a:rPr lang="it-IT" sz="3200" b="1" dirty="0" smtClean="0">
                <a:ln w="19050">
                  <a:solidFill>
                    <a:srgbClr val="00B0F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Scuola dell’Infanzia   </a:t>
            </a:r>
            <a:br>
              <a:rPr lang="it-IT" sz="3200" b="1" dirty="0" smtClean="0">
                <a:ln w="19050">
                  <a:solidFill>
                    <a:srgbClr val="00B0F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it-IT" sz="3200" b="1" dirty="0" smtClean="0">
                <a:ln w="19050">
                  <a:solidFill>
                    <a:srgbClr val="00B0F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Scuola  Primaria</a:t>
            </a:r>
            <a:r>
              <a:rPr lang="it-IT" sz="3200" b="1" dirty="0" smtClean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it-IT" sz="3200" b="1" dirty="0" smtClean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it-IT" sz="2800" b="1" dirty="0" smtClean="0">
                <a:solidFill>
                  <a:srgbClr val="002060"/>
                </a:solidFill>
              </a:rPr>
              <a:t>Il Progetto ha coinvolto i bambini dell’ultimo anno della Scuola dell’Infanzia Comunale </a:t>
            </a:r>
            <a:br>
              <a:rPr lang="it-IT" sz="2800" b="1" dirty="0" smtClean="0">
                <a:solidFill>
                  <a:srgbClr val="002060"/>
                </a:solidFill>
              </a:rPr>
            </a:br>
            <a:r>
              <a:rPr lang="it-IT" sz="2800" b="1" dirty="0" smtClean="0">
                <a:solidFill>
                  <a:srgbClr val="002060"/>
                </a:solidFill>
              </a:rPr>
              <a:t>“ C Evangelisti” e gli alunni delle classi seconde e quinte  della Scuola Primaria “ Cornelia, 43”.</a:t>
            </a:r>
            <a:endParaRPr lang="it-IT" sz="2800" dirty="0"/>
          </a:p>
        </p:txBody>
      </p:sp>
      <p:pic>
        <p:nvPicPr>
          <p:cNvPr id="9" name="Segnaposto contenuto 8" descr="tangram 2 (2)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21235333">
            <a:off x="532510" y="4787698"/>
            <a:ext cx="2909054" cy="3466623"/>
          </a:xfrm>
          <a:ln w="76200">
            <a:solidFill>
              <a:srgbClr val="00B0F0"/>
            </a:solidFill>
          </a:ln>
        </p:spPr>
      </p:pic>
      <p:pic>
        <p:nvPicPr>
          <p:cNvPr id="11" name="Segnaposto contenuto 10" descr="DSC0112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6042840">
            <a:off x="3222070" y="5368030"/>
            <a:ext cx="3511611" cy="2633709"/>
          </a:xfrm>
          <a:ln w="76200">
            <a:solidFill>
              <a:srgbClr val="00B0F0"/>
            </a:solidFill>
          </a:ln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8781-B3D7-4CFF-88D0-6D1D4C8DCCE3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28" y="366184"/>
            <a:ext cx="6229372" cy="2205552"/>
          </a:xfr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it-IT" sz="2400" b="1" dirty="0" smtClean="0">
                <a:ln w="38100">
                  <a:solidFill>
                    <a:srgbClr val="00206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it-IT" sz="2400" b="1" dirty="0" smtClean="0">
                <a:ln w="38100">
                  <a:solidFill>
                    <a:srgbClr val="00206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2400" b="1" dirty="0" smtClean="0">
                <a:ln w="38100">
                  <a:solidFill>
                    <a:srgbClr val="00206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it-IT" sz="2400" b="1" dirty="0" smtClean="0">
                <a:ln w="38100">
                  <a:solidFill>
                    <a:srgbClr val="00206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2400" b="1" dirty="0" smtClean="0">
                <a:ln w="38100">
                  <a:solidFill>
                    <a:srgbClr val="00206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it-IT" sz="2400" b="1" dirty="0" smtClean="0">
                <a:ln w="38100">
                  <a:solidFill>
                    <a:srgbClr val="00206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2400" b="1" dirty="0" smtClean="0">
                <a:ln w="38100">
                  <a:solidFill>
                    <a:srgbClr val="00206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it-IT" sz="2400" b="1" dirty="0" smtClean="0">
                <a:ln w="38100">
                  <a:solidFill>
                    <a:srgbClr val="00206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2400" b="1" dirty="0" smtClean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ATTIVITÀ SVOLTE</a:t>
            </a:r>
            <a:br>
              <a:rPr lang="it-IT" sz="2400" b="1" dirty="0" smtClean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Nei mesi di dicembre e di gennaio i bambini della Scuola dell’Infanzia hanno visitato la Scuola Primaria ed hanno partecipato a laboratori con attività di tipo </a:t>
            </a:r>
            <a:r>
              <a:rPr lang="it-IT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crafico-pittorico</a:t>
            </a:r>
            <a:r>
              <a:rPr lang="it-I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br>
              <a:rPr lang="it-I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it-I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Gruppi di alunni delle classi seconde e quinte hanno svolto il ruolo di</a:t>
            </a:r>
            <a:r>
              <a:rPr lang="it-IT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tutor </a:t>
            </a:r>
            <a:r>
              <a:rPr lang="it-I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guidando i bambini dell’Infanzia alla scoperta del </a:t>
            </a:r>
            <a:r>
              <a:rPr lang="it-IT" sz="2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TANGRAM</a:t>
            </a:r>
            <a:r>
              <a:rPr lang="it-I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e dell’</a:t>
            </a:r>
            <a:r>
              <a:rPr lang="it-IT" sz="2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ALBERO </a:t>
            </a:r>
            <a:r>
              <a:rPr lang="it-IT" sz="2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</a:t>
            </a:r>
            <a:r>
              <a:rPr lang="it-IT" sz="2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MUNARI</a:t>
            </a:r>
            <a:r>
              <a:rPr lang="it-I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it-IT" sz="2400" b="1" dirty="0" smtClean="0">
                <a:ln w="38100">
                  <a:solidFill>
                    <a:srgbClr val="00206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it-IT" sz="2400" b="1" dirty="0" smtClean="0">
                <a:ln w="38100">
                  <a:solidFill>
                    <a:srgbClr val="00206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2400" b="1" dirty="0" smtClean="0">
                <a:ln w="38100">
                  <a:solidFill>
                    <a:srgbClr val="00206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/>
            </a:r>
            <a:br>
              <a:rPr lang="it-IT" sz="2400" b="1" dirty="0" smtClean="0">
                <a:ln w="38100">
                  <a:solidFill>
                    <a:srgbClr val="00206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it-IT" sz="2400" b="1" dirty="0" smtClean="0">
                <a:ln w="38100">
                  <a:solidFill>
                    <a:srgbClr val="00206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/>
            </a:r>
            <a:br>
              <a:rPr lang="it-IT" sz="2400" b="1" dirty="0" smtClean="0">
                <a:ln w="38100">
                  <a:solidFill>
                    <a:srgbClr val="00206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it-IT" sz="2400" b="1" dirty="0" smtClean="0">
                <a:ln w="38100">
                  <a:solidFill>
                    <a:srgbClr val="00206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/>
            </a:r>
            <a:br>
              <a:rPr lang="it-IT" sz="2400" b="1" dirty="0" smtClean="0">
                <a:ln w="38100">
                  <a:solidFill>
                    <a:srgbClr val="00206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endParaRPr lang="it-IT" sz="2400" b="1" dirty="0">
              <a:ln w="38100">
                <a:solidFill>
                  <a:srgbClr val="002060"/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8781-B3D7-4CFF-88D0-6D1D4C8DCCE3}" type="slidenum">
              <a:rPr lang="it-IT" smtClean="0"/>
              <a:pPr/>
              <a:t>9</a:t>
            </a:fld>
            <a:endParaRPr lang="it-IT"/>
          </a:p>
        </p:txBody>
      </p:sp>
      <p:pic>
        <p:nvPicPr>
          <p:cNvPr id="8" name="Immagine 7" descr="DSC01084.JPG"/>
          <p:cNvPicPr>
            <a:picLocks noChangeAspect="1"/>
          </p:cNvPicPr>
          <p:nvPr/>
        </p:nvPicPr>
        <p:blipFill>
          <a:blip r:embed="rId2" cstate="print"/>
          <a:srcRect b="14286"/>
          <a:stretch>
            <a:fillRect/>
          </a:stretch>
        </p:blipFill>
        <p:spPr>
          <a:xfrm rot="5400000">
            <a:off x="4054082" y="3089662"/>
            <a:ext cx="2893239" cy="2000264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9" name="Immagine 8" descr="DSC01076.JPG"/>
          <p:cNvPicPr>
            <a:picLocks noChangeAspect="1"/>
          </p:cNvPicPr>
          <p:nvPr/>
        </p:nvPicPr>
        <p:blipFill>
          <a:blip r:embed="rId3" cstate="print"/>
          <a:srcRect l="22222" r="11111" b="9259"/>
          <a:stretch>
            <a:fillRect/>
          </a:stretch>
        </p:blipFill>
        <p:spPr>
          <a:xfrm>
            <a:off x="2428868" y="2643174"/>
            <a:ext cx="2029422" cy="2071702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0" name="Immagine 9" descr="DSC010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8" y="2643174"/>
            <a:ext cx="2305087" cy="2071702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2" name="Immagine 11" descr="DSC010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570868">
            <a:off x="247289" y="4825907"/>
            <a:ext cx="2339957" cy="1754967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13" name="Immagine 12" descr="DSC01094.JPG"/>
          <p:cNvPicPr>
            <a:picLocks noChangeAspect="1"/>
          </p:cNvPicPr>
          <p:nvPr/>
        </p:nvPicPr>
        <p:blipFill>
          <a:blip r:embed="rId6" cstate="print"/>
          <a:srcRect l="4166" t="15278" r="12500"/>
          <a:stretch>
            <a:fillRect/>
          </a:stretch>
        </p:blipFill>
        <p:spPr>
          <a:xfrm>
            <a:off x="2285992" y="4857752"/>
            <a:ext cx="2143140" cy="1634138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14" name="Immagine 13" descr="DSC01091.JPG"/>
          <p:cNvPicPr>
            <a:picLocks noChangeAspect="1"/>
          </p:cNvPicPr>
          <p:nvPr/>
        </p:nvPicPr>
        <p:blipFill>
          <a:blip r:embed="rId7" cstate="print"/>
          <a:srcRect l="20833" t="11111" r="9375" b="13889"/>
          <a:stretch>
            <a:fillRect/>
          </a:stretch>
        </p:blipFill>
        <p:spPr>
          <a:xfrm rot="6600930">
            <a:off x="4179899" y="5087449"/>
            <a:ext cx="2168591" cy="174782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17" name="CasellaDiTesto 16"/>
          <p:cNvSpPr txBox="1"/>
          <p:nvPr/>
        </p:nvSpPr>
        <p:spPr>
          <a:xfrm>
            <a:off x="357166" y="7000892"/>
            <a:ext cx="6072230" cy="1846659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TANGRAM</a:t>
            </a:r>
          </a:p>
          <a:p>
            <a:pPr algn="just"/>
            <a:r>
              <a:rPr lang="it-IT" dirty="0" smtClean="0">
                <a:latin typeface="Arial" pitchFamily="34" charset="0"/>
                <a:cs typeface="Arial" pitchFamily="34" charset="0"/>
              </a:rPr>
              <a:t>Si parte da un quadrato che contiene sette figure geometriche. Si colorano tutti i pezzi, si ritagliano e si assemblano tra loro. La sfida consiste nel creare immagini diverse usando tutti e sette i pezzi a disposizione.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1859</TotalTime>
  <Words>1390</Words>
  <Application>Microsoft Office PowerPoint</Application>
  <PresentationFormat>Presentazione su schermo (4:3)</PresentationFormat>
  <Paragraphs>201</Paragraphs>
  <Slides>24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5" baseType="lpstr">
      <vt:lpstr>Tema di Office</vt:lpstr>
      <vt:lpstr>BUONARROTI  IN FESTA</vt:lpstr>
      <vt:lpstr>SOMMARIO</vt:lpstr>
      <vt:lpstr>CONCERTO  DI NATALE</vt:lpstr>
      <vt:lpstr> Anche quest’anno La Scuola Primaria Cornelia,43 ha preparato un    CONCERTO DI NATALE che ha coinvolto tutte la classi.   Le bambine indossavano un allegro abito rosso. I bambini erano elegantissimi in camicia bianca e papillon rosso. Ogni classe ha eseguito la sua canzone accompagnandola con una coreografia. </vt:lpstr>
      <vt:lpstr>Fra una replica e l’altra, insegnanti e alunni posano per una bella foto ricordo.</vt:lpstr>
      <vt:lpstr> Eccoci pronti per la spettacolo! Noi, alunni della classe VB, ci mettiamo in posa per una foto di gruppo </vt:lpstr>
      <vt:lpstr>Alla fine, sotto un cielo di stelle dorate, gli alunni hanno acceso le loro candele e tutti insieme hanno intonato :  “ WE ARE THE WORLD” per augurare a tutti i familiari presenti: BUON NATALE.</vt:lpstr>
      <vt:lpstr>CONTINUITÀ Scuola dell’Infanzia     Scuola  Primaria Il Progetto ha coinvolto i bambini dell’ultimo anno della Scuola dell’Infanzia Comunale  “ C Evangelisti” e gli alunni delle classi seconde e quinte  della Scuola Primaria “ Cornelia, 43”.</vt:lpstr>
      <vt:lpstr>    ATTIVITÀ SVOLTE Nei mesi di dicembre e di gennaio i bambini della Scuola dell’Infanzia hanno visitato la Scuola Primaria ed hanno partecipato a laboratori con attività di tipo crafico-pittorico.  Gruppi di alunni delle classi seconde e quinte hanno svolto il ruolo di tutor guidando i bambini dell’Infanzia alla scoperta del TANGRAM  e dell’ALBERO DI MUNARI.     </vt:lpstr>
      <vt:lpstr>  L’ALBERO DI MUNARI Munari ha insegnato ai bambini che si apprende meglio se si sperimenta. Per realizzare un albero si deve tenere presente che il ramo che viene dopo è la metà di quello che lo precede. Nel laboratorio organizzato nella nostra Scuola nell’ambito del Progetto Continuità , si è messa in pratica questa lezione e ciascun bambino, partendo da uno stesso numero di rettangolini , ha dato sfogo alla fantasia  ed ha  realizzato la sua personale idea di albero.  </vt:lpstr>
      <vt:lpstr>EMOZIONI DI CARNEVALE</vt:lpstr>
      <vt:lpstr>CLASSE IV B Recita di fine anno  IL RE ADDORMENTATO </vt:lpstr>
      <vt:lpstr>  Poesie in rima per la festa della mamma  Classe IV A </vt:lpstr>
      <vt:lpstr>Campo scuola Classi IIIA e IIIB  11-12 Aprile 2017 </vt:lpstr>
      <vt:lpstr>Finalmente dopo tanto lavoro il meritato riposo.... su un grandissimo prato.... chi si rilassa provando a costruire un arco..... chi si diverte scattando foto .... e chi passeggia a braccetto.</vt:lpstr>
      <vt:lpstr>Un anno in IIIA… I nostri laboratori</vt:lpstr>
      <vt:lpstr>Ricordi di scuola degli alunni della classe IIIB</vt:lpstr>
      <vt:lpstr>I COLORI Le classi IA e IB alla scoperta dei colori </vt:lpstr>
      <vt:lpstr>Facciamo poi la conoscenza con tre pittori del passato e giochiamo   anche noi a fare i pittori.</vt:lpstr>
      <vt:lpstr>La classe VA presenta lo spettacolo teatrale NEI PANNI DELL’ALTRO</vt:lpstr>
      <vt:lpstr>Giochi sportivi di fine anno Palestra della scuola Cornelia 43 5 – 6 – 7  giugno  </vt:lpstr>
      <vt:lpstr>LABORATORI</vt:lpstr>
      <vt:lpstr>TEATRO</vt:lpstr>
      <vt:lpstr>Diapositiva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L’ORTO VA A SCUOLA</dc:title>
  <dc:creator>Utente</dc:creator>
  <cp:lastModifiedBy>Lucia</cp:lastModifiedBy>
  <cp:revision>215</cp:revision>
  <dcterms:created xsi:type="dcterms:W3CDTF">2015-11-17T17:10:01Z</dcterms:created>
  <dcterms:modified xsi:type="dcterms:W3CDTF">2017-06-01T07:45:10Z</dcterms:modified>
</cp:coreProperties>
</file>